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6" r:id="rId10"/>
    <p:sldId id="267" r:id="rId11"/>
    <p:sldId id="268" r:id="rId12"/>
    <p:sldId id="269" r:id="rId13"/>
    <p:sldId id="270" r:id="rId14"/>
    <p:sldId id="271" r:id="rId15"/>
    <p:sldId id="273" r:id="rId16"/>
    <p:sldId id="272" r:id="rId17"/>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0" autoAdjust="0"/>
    <p:restoredTop sz="94660"/>
  </p:normalViewPr>
  <p:slideViewPr>
    <p:cSldViewPr snapToGrid="0">
      <p:cViewPr varScale="1">
        <p:scale>
          <a:sx n="89" d="100"/>
          <a:sy n="89" d="100"/>
        </p:scale>
        <p:origin x="-126" y="-18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file:///C:\Users\User\Downloads\Particle%20size%20(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User\Downloads\2.grup%20AL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User\Downloads\3%20ALS%20(2).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User\Downloads\ALS%204%20(1).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User\Downloads\ALS%204%20(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tr-TR"/>
  <c:chart>
    <c:autoTitleDeleted val="1"/>
    <c:plotArea>
      <c:layout/>
      <c:scatterChart>
        <c:scatterStyle val="smoothMarker"/>
        <c:ser>
          <c:idx val="0"/>
          <c:order val="0"/>
          <c:spPr>
            <a:ln w="19050" cap="rnd">
              <a:noFill/>
              <a:round/>
            </a:ln>
            <a:effectLst/>
          </c:spPr>
          <c:marker>
            <c:symbol val="circle"/>
            <c:size val="5"/>
            <c:spPr>
              <a:solidFill>
                <a:schemeClr val="tx1"/>
              </a:solidFill>
              <a:ln w="9525">
                <a:noFill/>
              </a:ln>
              <a:effectLst/>
            </c:spPr>
          </c:marker>
          <c:xVal>
            <c:numRef>
              <c:f>'[Particle size (1).xlsx]Sayfa1'!$A$3:$A$103</c:f>
              <c:numCache>
                <c:formatCode>0.0</c:formatCode>
                <c:ptCount val="101"/>
                <c:pt idx="0">
                  <c:v>2.0000000000000018E-2</c:v>
                </c:pt>
                <c:pt idx="1">
                  <c:v>2.200000000000002E-2</c:v>
                </c:pt>
                <c:pt idx="2">
                  <c:v>2.5000000000000019E-2</c:v>
                </c:pt>
                <c:pt idx="3">
                  <c:v>2.8000000000000011E-2</c:v>
                </c:pt>
                <c:pt idx="4">
                  <c:v>3.2000000000000049E-2</c:v>
                </c:pt>
                <c:pt idx="5">
                  <c:v>3.6000000000000046E-2</c:v>
                </c:pt>
                <c:pt idx="6">
                  <c:v>4.0000000000000036E-2</c:v>
                </c:pt>
                <c:pt idx="7">
                  <c:v>4.5000000000000033E-2</c:v>
                </c:pt>
                <c:pt idx="8">
                  <c:v>5.0000000000000037E-2</c:v>
                </c:pt>
                <c:pt idx="9">
                  <c:v>5.6000000000000022E-2</c:v>
                </c:pt>
                <c:pt idx="10">
                  <c:v>6.3000000000000014E-2</c:v>
                </c:pt>
                <c:pt idx="11">
                  <c:v>7.1000000000000021E-2</c:v>
                </c:pt>
                <c:pt idx="12">
                  <c:v>8.0000000000000071E-2</c:v>
                </c:pt>
                <c:pt idx="13">
                  <c:v>8.9000000000000162E-2</c:v>
                </c:pt>
                <c:pt idx="14">
                  <c:v>0.1</c:v>
                </c:pt>
                <c:pt idx="15">
                  <c:v>0.11200000000000004</c:v>
                </c:pt>
                <c:pt idx="16">
                  <c:v>0.126</c:v>
                </c:pt>
                <c:pt idx="17">
                  <c:v>0.14200000000000004</c:v>
                </c:pt>
                <c:pt idx="18">
                  <c:v>0.15900000000000022</c:v>
                </c:pt>
                <c:pt idx="19">
                  <c:v>0.17800000000000019</c:v>
                </c:pt>
                <c:pt idx="20">
                  <c:v>0.2</c:v>
                </c:pt>
                <c:pt idx="21">
                  <c:v>0.22400000000000009</c:v>
                </c:pt>
                <c:pt idx="22">
                  <c:v>0.252</c:v>
                </c:pt>
                <c:pt idx="23">
                  <c:v>0.28300000000000008</c:v>
                </c:pt>
                <c:pt idx="24">
                  <c:v>0.31700000000000045</c:v>
                </c:pt>
                <c:pt idx="25">
                  <c:v>0.35600000000000032</c:v>
                </c:pt>
                <c:pt idx="26">
                  <c:v>0.39900000000000052</c:v>
                </c:pt>
                <c:pt idx="27">
                  <c:v>0.44800000000000018</c:v>
                </c:pt>
                <c:pt idx="28">
                  <c:v>0.502</c:v>
                </c:pt>
                <c:pt idx="29">
                  <c:v>0.56399999999999995</c:v>
                </c:pt>
                <c:pt idx="30">
                  <c:v>0.63200000000000089</c:v>
                </c:pt>
                <c:pt idx="31">
                  <c:v>0.71000000000000063</c:v>
                </c:pt>
                <c:pt idx="32">
                  <c:v>0.79600000000000004</c:v>
                </c:pt>
                <c:pt idx="33">
                  <c:v>0.89300000000000035</c:v>
                </c:pt>
                <c:pt idx="34">
                  <c:v>1.002</c:v>
                </c:pt>
                <c:pt idx="35">
                  <c:v>1.125</c:v>
                </c:pt>
                <c:pt idx="36">
                  <c:v>1.262</c:v>
                </c:pt>
                <c:pt idx="37">
                  <c:v>1.4159999999999966</c:v>
                </c:pt>
                <c:pt idx="38">
                  <c:v>1.589</c:v>
                </c:pt>
                <c:pt idx="39">
                  <c:v>1.782999999999999</c:v>
                </c:pt>
                <c:pt idx="40">
                  <c:v>2</c:v>
                </c:pt>
                <c:pt idx="41">
                  <c:v>2.2440000000000002</c:v>
                </c:pt>
                <c:pt idx="42">
                  <c:v>2.5179999999999998</c:v>
                </c:pt>
                <c:pt idx="43">
                  <c:v>2.8249999999999997</c:v>
                </c:pt>
                <c:pt idx="44">
                  <c:v>3.17</c:v>
                </c:pt>
                <c:pt idx="45">
                  <c:v>3.5569999999999977</c:v>
                </c:pt>
                <c:pt idx="46">
                  <c:v>3.9909999999999997</c:v>
                </c:pt>
                <c:pt idx="47">
                  <c:v>4.4770000000000003</c:v>
                </c:pt>
                <c:pt idx="48">
                  <c:v>5.0239999999999965</c:v>
                </c:pt>
                <c:pt idx="49">
                  <c:v>5.6369999999999996</c:v>
                </c:pt>
                <c:pt idx="50">
                  <c:v>6.3249999999999931</c:v>
                </c:pt>
                <c:pt idx="51">
                  <c:v>7.0960000000000001</c:v>
                </c:pt>
                <c:pt idx="52">
                  <c:v>7.9619999999999997</c:v>
                </c:pt>
                <c:pt idx="53">
                  <c:v>8.9340000000000011</c:v>
                </c:pt>
                <c:pt idx="54">
                  <c:v>10</c:v>
                </c:pt>
                <c:pt idx="55">
                  <c:v>11.246999999999998</c:v>
                </c:pt>
                <c:pt idx="56">
                  <c:v>12.619</c:v>
                </c:pt>
                <c:pt idx="57">
                  <c:v>14.159000000000002</c:v>
                </c:pt>
                <c:pt idx="58">
                  <c:v>15</c:v>
                </c:pt>
                <c:pt idx="59">
                  <c:v>17.824999999999999</c:v>
                </c:pt>
                <c:pt idx="60">
                  <c:v>20</c:v>
                </c:pt>
                <c:pt idx="61">
                  <c:v>22.439999999999987</c:v>
                </c:pt>
                <c:pt idx="62">
                  <c:v>25.178999999999988</c:v>
                </c:pt>
                <c:pt idx="63">
                  <c:v>28</c:v>
                </c:pt>
                <c:pt idx="64">
                  <c:v>31.698</c:v>
                </c:pt>
                <c:pt idx="65">
                  <c:v>38</c:v>
                </c:pt>
                <c:pt idx="66">
                  <c:v>45</c:v>
                </c:pt>
                <c:pt idx="67">
                  <c:v>50.238000000000049</c:v>
                </c:pt>
                <c:pt idx="68">
                  <c:v>53</c:v>
                </c:pt>
                <c:pt idx="69">
                  <c:v>63</c:v>
                </c:pt>
                <c:pt idx="70">
                  <c:v>63.246000000000002</c:v>
                </c:pt>
                <c:pt idx="71">
                  <c:v>70.962999999999994</c:v>
                </c:pt>
                <c:pt idx="72">
                  <c:v>75</c:v>
                </c:pt>
                <c:pt idx="73">
                  <c:v>90</c:v>
                </c:pt>
                <c:pt idx="74">
                  <c:v>100.23699999999999</c:v>
                </c:pt>
                <c:pt idx="75">
                  <c:v>106</c:v>
                </c:pt>
                <c:pt idx="76">
                  <c:v>125</c:v>
                </c:pt>
                <c:pt idx="77">
                  <c:v>126.191</c:v>
                </c:pt>
                <c:pt idx="78">
                  <c:v>141.589</c:v>
                </c:pt>
                <c:pt idx="79">
                  <c:v>150</c:v>
                </c:pt>
                <c:pt idx="80">
                  <c:v>158.86600000000001</c:v>
                </c:pt>
                <c:pt idx="81">
                  <c:v>180</c:v>
                </c:pt>
                <c:pt idx="82">
                  <c:v>212</c:v>
                </c:pt>
                <c:pt idx="83">
                  <c:v>250</c:v>
                </c:pt>
                <c:pt idx="84">
                  <c:v>282.50799999999964</c:v>
                </c:pt>
                <c:pt idx="85">
                  <c:v>300</c:v>
                </c:pt>
                <c:pt idx="86">
                  <c:v>355</c:v>
                </c:pt>
                <c:pt idx="87">
                  <c:v>425</c:v>
                </c:pt>
                <c:pt idx="88">
                  <c:v>502.37700000000001</c:v>
                </c:pt>
                <c:pt idx="89">
                  <c:v>563.67700000000002</c:v>
                </c:pt>
                <c:pt idx="90">
                  <c:v>632.45599999999922</c:v>
                </c:pt>
                <c:pt idx="91">
                  <c:v>709.62699999999938</c:v>
                </c:pt>
                <c:pt idx="92">
                  <c:v>796.21400000000051</c:v>
                </c:pt>
                <c:pt idx="93">
                  <c:v>893.36699999999882</c:v>
                </c:pt>
                <c:pt idx="94">
                  <c:v>1002.374</c:v>
                </c:pt>
                <c:pt idx="95">
                  <c:v>1124.6829999999998</c:v>
                </c:pt>
                <c:pt idx="96">
                  <c:v>1261.9150000000011</c:v>
                </c:pt>
                <c:pt idx="97">
                  <c:v>1415.8919999999998</c:v>
                </c:pt>
                <c:pt idx="98">
                  <c:v>1588.6559999999999</c:v>
                </c:pt>
                <c:pt idx="99">
                  <c:v>1782.502</c:v>
                </c:pt>
                <c:pt idx="100">
                  <c:v>2000</c:v>
                </c:pt>
              </c:numCache>
            </c:numRef>
          </c:xVal>
          <c:yVal>
            <c:numRef>
              <c:f>'[Particle size (1).xlsx]Sayfa1'!$B$3:$B$103</c:f>
              <c:numCache>
                <c:formatCode>General</c:formatCode>
                <c:ptCount val="10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6.0000000000000039E-2</c:v>
                </c:pt>
                <c:pt idx="25">
                  <c:v>0.43000000000000038</c:v>
                </c:pt>
                <c:pt idx="26">
                  <c:v>1.06</c:v>
                </c:pt>
                <c:pt idx="27">
                  <c:v>1.9200000000000008</c:v>
                </c:pt>
                <c:pt idx="28">
                  <c:v>3.02</c:v>
                </c:pt>
                <c:pt idx="29">
                  <c:v>4.28</c:v>
                </c:pt>
                <c:pt idx="30">
                  <c:v>5.6599999999999975</c:v>
                </c:pt>
                <c:pt idx="31">
                  <c:v>7.08</c:v>
                </c:pt>
                <c:pt idx="32">
                  <c:v>8.49</c:v>
                </c:pt>
                <c:pt idx="33">
                  <c:v>9.8500000000000068</c:v>
                </c:pt>
                <c:pt idx="34">
                  <c:v>11.11</c:v>
                </c:pt>
                <c:pt idx="35">
                  <c:v>12.28</c:v>
                </c:pt>
                <c:pt idx="36">
                  <c:v>13.370000000000006</c:v>
                </c:pt>
                <c:pt idx="37">
                  <c:v>14.4</c:v>
                </c:pt>
                <c:pt idx="38">
                  <c:v>15.42</c:v>
                </c:pt>
                <c:pt idx="39">
                  <c:v>16.479999999999986</c:v>
                </c:pt>
                <c:pt idx="40">
                  <c:v>17.610000000000024</c:v>
                </c:pt>
                <c:pt idx="41">
                  <c:v>18.829999999999988</c:v>
                </c:pt>
                <c:pt idx="42">
                  <c:v>20.149999999999999</c:v>
                </c:pt>
                <c:pt idx="43">
                  <c:v>21.59</c:v>
                </c:pt>
                <c:pt idx="44">
                  <c:v>23.16</c:v>
                </c:pt>
                <c:pt idx="45">
                  <c:v>24.84</c:v>
                </c:pt>
                <c:pt idx="46">
                  <c:v>26.64</c:v>
                </c:pt>
                <c:pt idx="47">
                  <c:v>28.56</c:v>
                </c:pt>
                <c:pt idx="48">
                  <c:v>30.59</c:v>
                </c:pt>
                <c:pt idx="49">
                  <c:v>32.730000000000011</c:v>
                </c:pt>
                <c:pt idx="50">
                  <c:v>34.97</c:v>
                </c:pt>
                <c:pt idx="51">
                  <c:v>37.300000000000004</c:v>
                </c:pt>
                <c:pt idx="52">
                  <c:v>39.71</c:v>
                </c:pt>
                <c:pt idx="53">
                  <c:v>42.2</c:v>
                </c:pt>
                <c:pt idx="54">
                  <c:v>44.690000000000012</c:v>
                </c:pt>
                <c:pt idx="55">
                  <c:v>47.33</c:v>
                </c:pt>
                <c:pt idx="56">
                  <c:v>49.92</c:v>
                </c:pt>
                <c:pt idx="57">
                  <c:v>52.5</c:v>
                </c:pt>
                <c:pt idx="58">
                  <c:v>53.78</c:v>
                </c:pt>
                <c:pt idx="59">
                  <c:v>57.54</c:v>
                </c:pt>
                <c:pt idx="60">
                  <c:v>59.97</c:v>
                </c:pt>
                <c:pt idx="61">
                  <c:v>62.33</c:v>
                </c:pt>
                <c:pt idx="62">
                  <c:v>64.61999999999999</c:v>
                </c:pt>
                <c:pt idx="63">
                  <c:v>66.669999999999987</c:v>
                </c:pt>
                <c:pt idx="64">
                  <c:v>69.03</c:v>
                </c:pt>
                <c:pt idx="65">
                  <c:v>72.42</c:v>
                </c:pt>
                <c:pt idx="66">
                  <c:v>75.59</c:v>
                </c:pt>
                <c:pt idx="67">
                  <c:v>77.669999999999987</c:v>
                </c:pt>
                <c:pt idx="68">
                  <c:v>78.69</c:v>
                </c:pt>
                <c:pt idx="69">
                  <c:v>81.97</c:v>
                </c:pt>
                <c:pt idx="70">
                  <c:v>82.05</c:v>
                </c:pt>
                <c:pt idx="71">
                  <c:v>84.210000000000022</c:v>
                </c:pt>
                <c:pt idx="72">
                  <c:v>85.23</c:v>
                </c:pt>
                <c:pt idx="73">
                  <c:v>88.440000000000026</c:v>
                </c:pt>
                <c:pt idx="74">
                  <c:v>90.169999999999987</c:v>
                </c:pt>
                <c:pt idx="75">
                  <c:v>91.02</c:v>
                </c:pt>
                <c:pt idx="76">
                  <c:v>93.25</c:v>
                </c:pt>
                <c:pt idx="77">
                  <c:v>93.36999999999999</c:v>
                </c:pt>
                <c:pt idx="78">
                  <c:v>94.679999999999978</c:v>
                </c:pt>
                <c:pt idx="79">
                  <c:v>95.26</c:v>
                </c:pt>
                <c:pt idx="80">
                  <c:v>95.79</c:v>
                </c:pt>
                <c:pt idx="81">
                  <c:v>96.79</c:v>
                </c:pt>
                <c:pt idx="82">
                  <c:v>97.84</c:v>
                </c:pt>
                <c:pt idx="83">
                  <c:v>98.63</c:v>
                </c:pt>
                <c:pt idx="84">
                  <c:v>99.08</c:v>
                </c:pt>
                <c:pt idx="85">
                  <c:v>99.26</c:v>
                </c:pt>
                <c:pt idx="86">
                  <c:v>99.64</c:v>
                </c:pt>
                <c:pt idx="87">
                  <c:v>99.88</c:v>
                </c:pt>
                <c:pt idx="88">
                  <c:v>99.98</c:v>
                </c:pt>
                <c:pt idx="89">
                  <c:v>100</c:v>
                </c:pt>
                <c:pt idx="90">
                  <c:v>100</c:v>
                </c:pt>
                <c:pt idx="91">
                  <c:v>100</c:v>
                </c:pt>
                <c:pt idx="92">
                  <c:v>100</c:v>
                </c:pt>
                <c:pt idx="93">
                  <c:v>100</c:v>
                </c:pt>
                <c:pt idx="94">
                  <c:v>100</c:v>
                </c:pt>
                <c:pt idx="95">
                  <c:v>100</c:v>
                </c:pt>
                <c:pt idx="96">
                  <c:v>100</c:v>
                </c:pt>
                <c:pt idx="97">
                  <c:v>100</c:v>
                </c:pt>
                <c:pt idx="98">
                  <c:v>100</c:v>
                </c:pt>
                <c:pt idx="99">
                  <c:v>100</c:v>
                </c:pt>
                <c:pt idx="100">
                  <c:v>100</c:v>
                </c:pt>
              </c:numCache>
            </c:numRef>
          </c:yVal>
          <c:smooth val="1"/>
          <c:extLst xmlns:c16r2="http://schemas.microsoft.com/office/drawing/2015/06/chart">
            <c:ext xmlns:c16="http://schemas.microsoft.com/office/drawing/2014/chart" uri="{C3380CC4-5D6E-409C-BE32-E72D297353CC}">
              <c16:uniqueId val="{00000000-B28D-47D4-83E6-68572F61366C}"/>
            </c:ext>
          </c:extLst>
        </c:ser>
        <c:dLbls/>
        <c:axId val="56896512"/>
        <c:axId val="57066624"/>
      </c:scatterChart>
      <c:valAx>
        <c:axId val="56896512"/>
        <c:scaling>
          <c:logBase val="10"/>
          <c:orientation val="minMax"/>
        </c:scaling>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Particle size (µ</a:t>
                </a:r>
                <a:r>
                  <a:rPr lang="tr-TR"/>
                  <a:t>m</a:t>
                </a:r>
                <a:r>
                  <a:rPr lang="en-US"/>
                  <a:t>)</a:t>
                </a:r>
              </a:p>
            </c:rich>
          </c:tx>
          <c:layout/>
          <c:spPr>
            <a:noFill/>
            <a:ln>
              <a:noFill/>
            </a:ln>
            <a:effectLst/>
          </c:spPr>
        </c:title>
        <c:numFmt formatCode="0.0"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tr-TR"/>
          </a:p>
        </c:txPr>
        <c:crossAx val="57066624"/>
        <c:crosses val="autoZero"/>
        <c:crossBetween val="midCat"/>
      </c:valAx>
      <c:valAx>
        <c:axId val="57066624"/>
        <c:scaling>
          <c:orientation val="minMax"/>
          <c:max val="100"/>
          <c:min val="0"/>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Cum</a:t>
                </a:r>
                <a:r>
                  <a:rPr lang="tr-TR"/>
                  <a:t>m</a:t>
                </a:r>
                <a:r>
                  <a:rPr lang="en-US"/>
                  <a:t>ulative Undersize, %</a:t>
                </a:r>
              </a:p>
            </c:rich>
          </c:tx>
          <c:layout/>
          <c:spPr>
            <a:noFill/>
            <a:ln>
              <a:noFill/>
            </a:ln>
            <a:effectLst/>
          </c:spPr>
        </c:title>
        <c:numFmt formatCode="General" sourceLinked="1"/>
        <c:maj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tr-TR"/>
          </a:p>
        </c:txPr>
        <c:crossAx val="56896512"/>
        <c:crosses val="autoZero"/>
        <c:crossBetween val="midCat"/>
      </c:valAx>
      <c:spPr>
        <a:noFill/>
        <a:ln>
          <a:noFill/>
        </a:ln>
        <a:effectLst/>
      </c:spPr>
    </c:plotArea>
    <c:plotVisOnly val="1"/>
    <c:dispBlanksAs val="gap"/>
  </c:chart>
  <c:spPr>
    <a:solidFill>
      <a:schemeClr val="bg1"/>
    </a:solidFill>
    <a:ln w="9525" cap="flat" cmpd="sng" algn="ctr">
      <a:solidFill>
        <a:schemeClr val="tx1">
          <a:lumMod val="15000"/>
          <a:lumOff val="85000"/>
        </a:schemeClr>
      </a:solidFill>
      <a:round/>
    </a:ln>
    <a:effectLst/>
  </c:spPr>
  <c:txPr>
    <a:bodyPr/>
    <a:lstStyle/>
    <a:p>
      <a:pPr>
        <a:defRPr/>
      </a:pPr>
      <a:endParaRPr lang="tr-TR"/>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tr-TR"/>
  <c:chart>
    <c:autoTitleDeleted val="1"/>
    <c:plotArea>
      <c:layout/>
      <c:lineChart>
        <c:grouping val="standard"/>
        <c:ser>
          <c:idx val="0"/>
          <c:order val="0"/>
          <c:tx>
            <c:v>Zn</c:v>
          </c:tx>
          <c:spPr>
            <a:ln w="28575" cap="rnd">
              <a:solidFill>
                <a:schemeClr val="accent1"/>
              </a:solidFill>
              <a:round/>
            </a:ln>
            <a:effectLst/>
          </c:spPr>
          <c:marker>
            <c:symbol val="square"/>
            <c:size val="7"/>
            <c:spPr>
              <a:solidFill>
                <a:schemeClr val="accent1"/>
              </a:solidFill>
              <a:ln w="9525">
                <a:solidFill>
                  <a:schemeClr val="accent1"/>
                </a:solidFill>
              </a:ln>
              <a:effectLst/>
            </c:spPr>
          </c:marker>
          <c:cat>
            <c:numRef>
              <c:f>'[2.grup ALS.xlsx]citric acid 1M 60C'!$L$4:$L$7</c:f>
              <c:numCache>
                <c:formatCode>General</c:formatCode>
                <c:ptCount val="4"/>
                <c:pt idx="0">
                  <c:v>0</c:v>
                </c:pt>
                <c:pt idx="1">
                  <c:v>30</c:v>
                </c:pt>
                <c:pt idx="2">
                  <c:v>60</c:v>
                </c:pt>
                <c:pt idx="3">
                  <c:v>120</c:v>
                </c:pt>
              </c:numCache>
            </c:numRef>
          </c:cat>
          <c:val>
            <c:numRef>
              <c:f>'[2.grup ALS.xlsx]citric acid 1M 60C'!$O$4:$O$7</c:f>
              <c:numCache>
                <c:formatCode>0.00</c:formatCode>
                <c:ptCount val="4"/>
                <c:pt idx="0">
                  <c:v>0</c:v>
                </c:pt>
                <c:pt idx="1">
                  <c:v>72.616984402079709</c:v>
                </c:pt>
                <c:pt idx="2">
                  <c:v>80.589254766031203</c:v>
                </c:pt>
                <c:pt idx="3">
                  <c:v>84.402079722703618</c:v>
                </c:pt>
              </c:numCache>
            </c:numRef>
          </c:val>
          <c:extLst xmlns:c16r2="http://schemas.microsoft.com/office/drawing/2015/06/chart">
            <c:ext xmlns:c16="http://schemas.microsoft.com/office/drawing/2014/chart" uri="{C3380CC4-5D6E-409C-BE32-E72D297353CC}">
              <c16:uniqueId val="{00000000-DDA5-4BA9-AF1F-97E6DCBFEEE6}"/>
            </c:ext>
          </c:extLst>
        </c:ser>
        <c:ser>
          <c:idx val="1"/>
          <c:order val="1"/>
          <c:tx>
            <c:v>Pb</c:v>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'[2.grup ALS.xlsx]citric acid 1M 60C'!$L$4:$L$7</c:f>
              <c:numCache>
                <c:formatCode>General</c:formatCode>
                <c:ptCount val="4"/>
                <c:pt idx="0">
                  <c:v>0</c:v>
                </c:pt>
                <c:pt idx="1">
                  <c:v>30</c:v>
                </c:pt>
                <c:pt idx="2">
                  <c:v>60</c:v>
                </c:pt>
                <c:pt idx="3">
                  <c:v>120</c:v>
                </c:pt>
              </c:numCache>
            </c:numRef>
          </c:cat>
          <c:val>
            <c:numRef>
              <c:f>'[2.grup ALS.xlsx]citric acid 1M 60C'!$O$10:$O$13</c:f>
              <c:numCache>
                <c:formatCode>0.00</c:formatCode>
                <c:ptCount val="4"/>
                <c:pt idx="0">
                  <c:v>0</c:v>
                </c:pt>
                <c:pt idx="1">
                  <c:v>9.9600000000000026</c:v>
                </c:pt>
                <c:pt idx="2">
                  <c:v>10.52</c:v>
                </c:pt>
                <c:pt idx="3">
                  <c:v>10.853333333333344</c:v>
                </c:pt>
              </c:numCache>
            </c:numRef>
          </c:val>
          <c:extLst xmlns:c16r2="http://schemas.microsoft.com/office/drawing/2015/06/chart">
            <c:ext xmlns:c16="http://schemas.microsoft.com/office/drawing/2014/chart" uri="{C3380CC4-5D6E-409C-BE32-E72D297353CC}">
              <c16:uniqueId val="{00000001-DDA5-4BA9-AF1F-97E6DCBFEEE6}"/>
            </c:ext>
          </c:extLst>
        </c:ser>
        <c:ser>
          <c:idx val="2"/>
          <c:order val="2"/>
          <c:tx>
            <c:v>Fe</c:v>
          </c:tx>
          <c:spPr>
            <a:ln w="28575" cap="rnd">
              <a:solidFill>
                <a:schemeClr val="accent3"/>
              </a:solidFill>
              <a:round/>
            </a:ln>
            <a:effectLst/>
          </c:spPr>
          <c:marker>
            <c:symbol val="x"/>
            <c:size val="7"/>
            <c:spPr>
              <a:noFill/>
              <a:ln w="9525">
                <a:solidFill>
                  <a:schemeClr val="accent3"/>
                </a:solidFill>
              </a:ln>
              <a:effectLst/>
            </c:spPr>
          </c:marker>
          <c:cat>
            <c:numRef>
              <c:f>'[2.grup ALS.xlsx]citric acid 1M 60C'!$L$4:$L$7</c:f>
              <c:numCache>
                <c:formatCode>General</c:formatCode>
                <c:ptCount val="4"/>
                <c:pt idx="0">
                  <c:v>0</c:v>
                </c:pt>
                <c:pt idx="1">
                  <c:v>30</c:v>
                </c:pt>
                <c:pt idx="2">
                  <c:v>60</c:v>
                </c:pt>
                <c:pt idx="3">
                  <c:v>120</c:v>
                </c:pt>
              </c:numCache>
            </c:numRef>
          </c:cat>
          <c:val>
            <c:numRef>
              <c:f>'[2.grup ALS.xlsx]citric acid 1M 60C'!$O$16:$O$19</c:f>
              <c:numCache>
                <c:formatCode>0.00</c:formatCode>
                <c:ptCount val="4"/>
                <c:pt idx="0">
                  <c:v>0</c:v>
                </c:pt>
                <c:pt idx="1">
                  <c:v>9.154929577464797</c:v>
                </c:pt>
                <c:pt idx="2">
                  <c:v>11.126760563380282</c:v>
                </c:pt>
                <c:pt idx="3">
                  <c:v>12.769953051643194</c:v>
                </c:pt>
              </c:numCache>
            </c:numRef>
          </c:val>
          <c:extLst xmlns:c16r2="http://schemas.microsoft.com/office/drawing/2015/06/chart">
            <c:ext xmlns:c16="http://schemas.microsoft.com/office/drawing/2014/chart" uri="{C3380CC4-5D6E-409C-BE32-E72D297353CC}">
              <c16:uniqueId val="{00000002-DDA5-4BA9-AF1F-97E6DCBFEEE6}"/>
            </c:ext>
          </c:extLst>
        </c:ser>
        <c:ser>
          <c:idx val="3"/>
          <c:order val="3"/>
          <c:tx>
            <c:v>As</c:v>
          </c:tx>
          <c:spPr>
            <a:ln w="28575" cap="rnd">
              <a:solidFill>
                <a:schemeClr val="accent4"/>
              </a:solidFill>
              <a:round/>
            </a:ln>
            <a:effectLst/>
          </c:spPr>
          <c:marker>
            <c:symbol val="triangle"/>
            <c:size val="6"/>
            <c:spPr>
              <a:solidFill>
                <a:schemeClr val="accent4"/>
              </a:solidFill>
              <a:ln w="9525">
                <a:solidFill>
                  <a:schemeClr val="accent4"/>
                </a:solidFill>
              </a:ln>
              <a:effectLst/>
            </c:spPr>
          </c:marker>
          <c:cat>
            <c:numRef>
              <c:f>'[2.grup ALS.xlsx]citric acid 1M 60C'!$L$4:$L$7</c:f>
              <c:numCache>
                <c:formatCode>General</c:formatCode>
                <c:ptCount val="4"/>
                <c:pt idx="0">
                  <c:v>0</c:v>
                </c:pt>
                <c:pt idx="1">
                  <c:v>30</c:v>
                </c:pt>
                <c:pt idx="2">
                  <c:v>60</c:v>
                </c:pt>
                <c:pt idx="3">
                  <c:v>120</c:v>
                </c:pt>
              </c:numCache>
            </c:numRef>
          </c:cat>
          <c:val>
            <c:numRef>
              <c:f>'[2.grup ALS.xlsx]citric acid 1M 60C'!$O$22:$O$25</c:f>
              <c:numCache>
                <c:formatCode>0.00</c:formatCode>
                <c:ptCount val="4"/>
                <c:pt idx="0">
                  <c:v>0</c:v>
                </c:pt>
                <c:pt idx="1">
                  <c:v>12.482142857142874</c:v>
                </c:pt>
                <c:pt idx="2">
                  <c:v>13.928571428571413</c:v>
                </c:pt>
                <c:pt idx="3">
                  <c:v>14.714285714285714</c:v>
                </c:pt>
              </c:numCache>
            </c:numRef>
          </c:val>
          <c:extLst xmlns:c16r2="http://schemas.microsoft.com/office/drawing/2015/06/chart">
            <c:ext xmlns:c16="http://schemas.microsoft.com/office/drawing/2014/chart" uri="{C3380CC4-5D6E-409C-BE32-E72D297353CC}">
              <c16:uniqueId val="{00000003-DDA5-4BA9-AF1F-97E6DCBFEEE6}"/>
            </c:ext>
          </c:extLst>
        </c:ser>
        <c:dLbls/>
        <c:marker val="1"/>
        <c:axId val="57338112"/>
        <c:axId val="58413440"/>
      </c:lineChart>
      <c:catAx>
        <c:axId val="57338112"/>
        <c:scaling>
          <c:orientation val="minMax"/>
        </c:scaling>
        <c:axPos val="b"/>
        <c:title>
          <c:tx>
            <c:rich>
              <a:bodyPr rot="0" spcFirstLastPara="1" vertOverflow="ellipsis" vert="horz" wrap="square" anchor="ctr" anchorCtr="1"/>
              <a:lstStyle/>
              <a:p>
                <a:pPr>
                  <a:defRPr sz="10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tr-TR"/>
                  <a:t>T</a:t>
                </a:r>
                <a:r>
                  <a:rPr lang="en-US"/>
                  <a:t>ime,min</a:t>
                </a:r>
                <a:endParaRPr lang="tr-TR"/>
              </a:p>
            </c:rich>
          </c:tx>
          <c:layout/>
          <c:spPr>
            <a:noFill/>
            <a:ln>
              <a:noFill/>
            </a:ln>
            <a:effectLst/>
          </c:spPr>
        </c:title>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tr-TR"/>
          </a:p>
        </c:txPr>
        <c:crossAx val="58413440"/>
        <c:crosses val="autoZero"/>
        <c:auto val="1"/>
        <c:lblAlgn val="ctr"/>
        <c:lblOffset val="100"/>
      </c:catAx>
      <c:valAx>
        <c:axId val="58413440"/>
        <c:scaling>
          <c:orientation val="minMax"/>
          <c:max val="100"/>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tr-TR"/>
                  <a:t>D</a:t>
                </a:r>
                <a:r>
                  <a:rPr lang="en-US"/>
                  <a:t>issoultion.%</a:t>
                </a:r>
                <a:endParaRPr lang="tr-TR"/>
              </a:p>
            </c:rich>
          </c:tx>
          <c:layout/>
          <c:spPr>
            <a:noFill/>
            <a:ln>
              <a:noFill/>
            </a:ln>
            <a:effectLst/>
          </c:spPr>
        </c:title>
        <c:numFmt formatCode="0" sourceLinked="0"/>
        <c:maj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tr-TR"/>
          </a:p>
        </c:txPr>
        <c:crossAx val="57338112"/>
        <c:crosses val="autoZero"/>
        <c:crossBetween val="midCat"/>
      </c:valAx>
      <c:spPr>
        <a:noFill/>
        <a:ln>
          <a:noFill/>
        </a:ln>
        <a:effectLst/>
      </c:spPr>
    </c:plotArea>
    <c:legend>
      <c:legendPos val="r"/>
      <c:layout/>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tr-TR"/>
        </a:p>
      </c:txPr>
    </c:legend>
    <c:plotVisOnly val="1"/>
    <c:dispBlanksAs val="gap"/>
  </c:chart>
  <c:spPr>
    <a:solidFill>
      <a:schemeClr val="bg1"/>
    </a:solidFill>
    <a:ln w="9525" cap="flat" cmpd="sng" algn="ctr">
      <a:solidFill>
        <a:schemeClr val="tx1">
          <a:lumMod val="15000"/>
          <a:lumOff val="85000"/>
        </a:schemeClr>
      </a:solidFill>
      <a:round/>
    </a:ln>
    <a:effectLst/>
  </c:spPr>
  <c:txPr>
    <a:bodyPr/>
    <a:lstStyle/>
    <a:p>
      <a:pPr>
        <a:defRPr b="1">
          <a:latin typeface="Times New Roman" panose="02020603050405020304" pitchFamily="18" charset="0"/>
          <a:cs typeface="Times New Roman" panose="02020603050405020304" pitchFamily="18" charset="0"/>
        </a:defRPr>
      </a:pPr>
      <a:endParaRPr lang="tr-TR"/>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tr-TR"/>
  <c:chart>
    <c:autoTitleDeleted val="1"/>
    <c:plotArea>
      <c:layout/>
      <c:lineChart>
        <c:grouping val="standard"/>
        <c:ser>
          <c:idx val="0"/>
          <c:order val="0"/>
          <c:tx>
            <c:v>Zn</c:v>
          </c:tx>
          <c:spPr>
            <a:ln w="28575" cap="rnd">
              <a:solidFill>
                <a:schemeClr val="accent1"/>
              </a:solidFill>
              <a:round/>
            </a:ln>
            <a:effectLst/>
          </c:spPr>
          <c:marker>
            <c:symbol val="square"/>
            <c:size val="7"/>
            <c:spPr>
              <a:solidFill>
                <a:schemeClr val="accent1"/>
              </a:solidFill>
              <a:ln w="9525">
                <a:solidFill>
                  <a:schemeClr val="accent1"/>
                </a:solidFill>
              </a:ln>
              <a:effectLst/>
            </c:spPr>
          </c:marker>
          <c:cat>
            <c:numRef>
              <c:f>'[3 ALS (2).xlsx]H2SO4 0.5M 25C Calcined'!$L$10:$L$14</c:f>
              <c:numCache>
                <c:formatCode>General</c:formatCode>
                <c:ptCount val="5"/>
                <c:pt idx="0">
                  <c:v>0</c:v>
                </c:pt>
                <c:pt idx="1">
                  <c:v>30</c:v>
                </c:pt>
                <c:pt idx="2">
                  <c:v>60</c:v>
                </c:pt>
                <c:pt idx="3">
                  <c:v>120</c:v>
                </c:pt>
                <c:pt idx="4">
                  <c:v>180</c:v>
                </c:pt>
              </c:numCache>
            </c:numRef>
          </c:cat>
          <c:val>
            <c:numRef>
              <c:f>'[3 ALS (2).xlsx]Oxalic acid 1M 60C'!$O$4:$O$8</c:f>
              <c:numCache>
                <c:formatCode>0.0</c:formatCode>
                <c:ptCount val="5"/>
                <c:pt idx="0">
                  <c:v>0</c:v>
                </c:pt>
                <c:pt idx="1">
                  <c:v>1.7417677642980935</c:v>
                </c:pt>
                <c:pt idx="2">
                  <c:v>1.8804159445407305</c:v>
                </c:pt>
                <c:pt idx="3">
                  <c:v>2.4350086655112624</c:v>
                </c:pt>
                <c:pt idx="4">
                  <c:v>2.9462738301559797</c:v>
                </c:pt>
              </c:numCache>
            </c:numRef>
          </c:val>
          <c:extLst xmlns:c16r2="http://schemas.microsoft.com/office/drawing/2015/06/chart">
            <c:ext xmlns:c16="http://schemas.microsoft.com/office/drawing/2014/chart" uri="{C3380CC4-5D6E-409C-BE32-E72D297353CC}">
              <c16:uniqueId val="{00000000-95B7-4EBF-8DC5-E356DFE45707}"/>
            </c:ext>
          </c:extLst>
        </c:ser>
        <c:ser>
          <c:idx val="1"/>
          <c:order val="1"/>
          <c:tx>
            <c:v>Pb</c:v>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'[3 ALS (2).xlsx]H2SO4 0.5M 25C Calcined'!$L$10:$L$14</c:f>
              <c:numCache>
                <c:formatCode>General</c:formatCode>
                <c:ptCount val="5"/>
                <c:pt idx="0">
                  <c:v>0</c:v>
                </c:pt>
                <c:pt idx="1">
                  <c:v>30</c:v>
                </c:pt>
                <c:pt idx="2">
                  <c:v>60</c:v>
                </c:pt>
                <c:pt idx="3">
                  <c:v>120</c:v>
                </c:pt>
                <c:pt idx="4">
                  <c:v>180</c:v>
                </c:pt>
              </c:numCache>
            </c:numRef>
          </c:cat>
          <c:val>
            <c:numRef>
              <c:f>'[3 ALS (2).xlsx]Oxalic acid 1M 60C'!$O$10:$O$14</c:f>
              <c:numCache>
                <c:formatCode>0.0</c:formatCode>
                <c:ptCount val="5"/>
                <c:pt idx="0">
                  <c:v>0</c:v>
                </c:pt>
                <c:pt idx="1">
                  <c:v>1.5799999999999987</c:v>
                </c:pt>
                <c:pt idx="2">
                  <c:v>1.9933333333333341</c:v>
                </c:pt>
                <c:pt idx="3">
                  <c:v>2.6466666666666669</c:v>
                </c:pt>
                <c:pt idx="4">
                  <c:v>3.2266666666666666</c:v>
                </c:pt>
              </c:numCache>
            </c:numRef>
          </c:val>
          <c:extLst xmlns:c16r2="http://schemas.microsoft.com/office/drawing/2015/06/chart">
            <c:ext xmlns:c16="http://schemas.microsoft.com/office/drawing/2014/chart" uri="{C3380CC4-5D6E-409C-BE32-E72D297353CC}">
              <c16:uniqueId val="{00000001-95B7-4EBF-8DC5-E356DFE45707}"/>
            </c:ext>
          </c:extLst>
        </c:ser>
        <c:ser>
          <c:idx val="2"/>
          <c:order val="2"/>
          <c:tx>
            <c:v>Fe</c:v>
          </c:tx>
          <c:spPr>
            <a:ln w="28575" cap="rnd">
              <a:solidFill>
                <a:schemeClr val="bg2">
                  <a:lumMod val="75000"/>
                </a:schemeClr>
              </a:solidFill>
              <a:round/>
            </a:ln>
            <a:effectLst/>
          </c:spPr>
          <c:marker>
            <c:symbol val="x"/>
            <c:size val="7"/>
            <c:spPr>
              <a:noFill/>
              <a:ln w="9525">
                <a:solidFill>
                  <a:schemeClr val="accent3"/>
                </a:solidFill>
              </a:ln>
              <a:effectLst/>
            </c:spPr>
          </c:marker>
          <c:cat>
            <c:numRef>
              <c:f>'[3 ALS (2).xlsx]H2SO4 0.5M 25C Calcined'!$L$10:$L$14</c:f>
              <c:numCache>
                <c:formatCode>General</c:formatCode>
                <c:ptCount val="5"/>
                <c:pt idx="0">
                  <c:v>0</c:v>
                </c:pt>
                <c:pt idx="1">
                  <c:v>30</c:v>
                </c:pt>
                <c:pt idx="2">
                  <c:v>60</c:v>
                </c:pt>
                <c:pt idx="3">
                  <c:v>120</c:v>
                </c:pt>
                <c:pt idx="4">
                  <c:v>180</c:v>
                </c:pt>
              </c:numCache>
            </c:numRef>
          </c:cat>
          <c:val>
            <c:numRef>
              <c:f>'[3 ALS (2).xlsx]Oxalic acid 1M 60C'!$O$16:$O$20</c:f>
              <c:numCache>
                <c:formatCode>0.0</c:formatCode>
                <c:ptCount val="5"/>
                <c:pt idx="0">
                  <c:v>0</c:v>
                </c:pt>
                <c:pt idx="1">
                  <c:v>71.126760563380259</c:v>
                </c:pt>
                <c:pt idx="2">
                  <c:v>77.69953051643175</c:v>
                </c:pt>
                <c:pt idx="3">
                  <c:v>88.262910798122064</c:v>
                </c:pt>
                <c:pt idx="4">
                  <c:v>95.774647887323908</c:v>
                </c:pt>
              </c:numCache>
            </c:numRef>
          </c:val>
          <c:extLst xmlns:c16r2="http://schemas.microsoft.com/office/drawing/2015/06/chart">
            <c:ext xmlns:c16="http://schemas.microsoft.com/office/drawing/2014/chart" uri="{C3380CC4-5D6E-409C-BE32-E72D297353CC}">
              <c16:uniqueId val="{00000002-95B7-4EBF-8DC5-E356DFE45707}"/>
            </c:ext>
          </c:extLst>
        </c:ser>
        <c:ser>
          <c:idx val="3"/>
          <c:order val="3"/>
          <c:tx>
            <c:v>As</c:v>
          </c:tx>
          <c:spPr>
            <a:ln w="28575" cap="rnd">
              <a:solidFill>
                <a:schemeClr val="accent4"/>
              </a:solidFill>
              <a:round/>
            </a:ln>
            <a:effectLst/>
          </c:spPr>
          <c:marker>
            <c:symbol val="triangle"/>
            <c:size val="7"/>
            <c:spPr>
              <a:solidFill>
                <a:schemeClr val="accent4"/>
              </a:solidFill>
              <a:ln w="9525">
                <a:solidFill>
                  <a:schemeClr val="accent4"/>
                </a:solidFill>
              </a:ln>
              <a:effectLst/>
            </c:spPr>
          </c:marker>
          <c:cat>
            <c:numRef>
              <c:f>'[3 ALS (2).xlsx]H2SO4 0.5M 25C Calcined'!$L$10:$L$14</c:f>
              <c:numCache>
                <c:formatCode>General</c:formatCode>
                <c:ptCount val="5"/>
                <c:pt idx="0">
                  <c:v>0</c:v>
                </c:pt>
                <c:pt idx="1">
                  <c:v>30</c:v>
                </c:pt>
                <c:pt idx="2">
                  <c:v>60</c:v>
                </c:pt>
                <c:pt idx="3">
                  <c:v>120</c:v>
                </c:pt>
                <c:pt idx="4">
                  <c:v>180</c:v>
                </c:pt>
              </c:numCache>
            </c:numRef>
          </c:cat>
          <c:val>
            <c:numRef>
              <c:f>'[3 ALS (2).xlsx]Oxalic acid 1M 60C'!$O$22:$O$26</c:f>
              <c:numCache>
                <c:formatCode>0.0</c:formatCode>
                <c:ptCount val="5"/>
                <c:pt idx="0">
                  <c:v>0</c:v>
                </c:pt>
                <c:pt idx="1">
                  <c:v>56.964285714285708</c:v>
                </c:pt>
                <c:pt idx="2">
                  <c:v>59.642857142857139</c:v>
                </c:pt>
                <c:pt idx="3">
                  <c:v>64.821428571428484</c:v>
                </c:pt>
                <c:pt idx="4">
                  <c:v>68.928571428571388</c:v>
                </c:pt>
              </c:numCache>
            </c:numRef>
          </c:val>
          <c:extLst xmlns:c16r2="http://schemas.microsoft.com/office/drawing/2015/06/chart">
            <c:ext xmlns:c16="http://schemas.microsoft.com/office/drawing/2014/chart" uri="{C3380CC4-5D6E-409C-BE32-E72D297353CC}">
              <c16:uniqueId val="{00000003-95B7-4EBF-8DC5-E356DFE45707}"/>
            </c:ext>
          </c:extLst>
        </c:ser>
        <c:dLbls/>
        <c:marker val="1"/>
        <c:axId val="58603392"/>
        <c:axId val="58626048"/>
      </c:lineChart>
      <c:catAx>
        <c:axId val="58603392"/>
        <c:scaling>
          <c:orientation val="minMax"/>
        </c:scaling>
        <c:axPos val="b"/>
        <c:title>
          <c:tx>
            <c:rich>
              <a:bodyPr rot="0" spcFirstLastPara="1" vertOverflow="ellipsis" vert="horz" wrap="square" anchor="ctr" anchorCtr="1"/>
              <a:lstStyle/>
              <a:p>
                <a:pPr>
                  <a:defRPr sz="10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Time,</a:t>
                </a:r>
                <a:r>
                  <a:rPr lang="en-US" baseline="0"/>
                  <a:t> min</a:t>
                </a:r>
                <a:endParaRPr lang="en-US"/>
              </a:p>
            </c:rich>
          </c:tx>
          <c:layout/>
          <c:spPr>
            <a:noFill/>
            <a:ln>
              <a:noFill/>
            </a:ln>
            <a:effectLst/>
          </c:spPr>
        </c:title>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tr-TR"/>
          </a:p>
        </c:txPr>
        <c:crossAx val="58626048"/>
        <c:crosses val="autoZero"/>
        <c:auto val="1"/>
        <c:lblAlgn val="ctr"/>
        <c:lblOffset val="100"/>
      </c:catAx>
      <c:valAx>
        <c:axId val="58626048"/>
        <c:scaling>
          <c:orientation val="minMax"/>
          <c:max val="100"/>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Dissolution, %</a:t>
                </a:r>
              </a:p>
            </c:rich>
          </c:tx>
          <c:layout/>
          <c:spPr>
            <a:noFill/>
            <a:ln>
              <a:noFill/>
            </a:ln>
            <a:effectLst/>
          </c:spPr>
        </c:title>
        <c:numFmt formatCode="0" sourceLinked="0"/>
        <c:maj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tr-TR"/>
          </a:p>
        </c:txPr>
        <c:crossAx val="58603392"/>
        <c:crosses val="autoZero"/>
        <c:crossBetween val="midCat"/>
      </c:valAx>
      <c:spPr>
        <a:noFill/>
        <a:ln>
          <a:noFill/>
        </a:ln>
        <a:effectLst/>
      </c:spPr>
    </c:plotArea>
    <c:legend>
      <c:legendPos val="r"/>
      <c:layout/>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tr-TR"/>
        </a:p>
      </c:txPr>
    </c:legend>
    <c:plotVisOnly val="1"/>
    <c:dispBlanksAs val="gap"/>
  </c:chart>
  <c:spPr>
    <a:solidFill>
      <a:schemeClr val="bg1"/>
    </a:solidFill>
    <a:ln w="9525" cap="flat" cmpd="sng" algn="ctr">
      <a:solidFill>
        <a:schemeClr val="tx1">
          <a:lumMod val="15000"/>
          <a:lumOff val="85000"/>
        </a:schemeClr>
      </a:solidFill>
      <a:round/>
    </a:ln>
    <a:effectLst/>
  </c:spPr>
  <c:txPr>
    <a:bodyPr/>
    <a:lstStyle/>
    <a:p>
      <a:pPr>
        <a:defRPr b="1">
          <a:latin typeface="Times New Roman" panose="02020603050405020304" pitchFamily="18" charset="0"/>
          <a:cs typeface="Times New Roman" panose="02020603050405020304" pitchFamily="18" charset="0"/>
        </a:defRPr>
      </a:pPr>
      <a:endParaRPr lang="tr-TR"/>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tr-TR"/>
  <c:chart>
    <c:autoTitleDeleted val="1"/>
    <c:plotArea>
      <c:layout/>
      <c:lineChart>
        <c:grouping val="standard"/>
        <c:ser>
          <c:idx val="0"/>
          <c:order val="0"/>
          <c:tx>
            <c:v>Zn</c:v>
          </c:tx>
          <c:spPr>
            <a:ln w="28575" cap="rnd">
              <a:solidFill>
                <a:schemeClr val="accent1"/>
              </a:solidFill>
              <a:round/>
            </a:ln>
            <a:effectLst/>
          </c:spPr>
          <c:marker>
            <c:symbol val="square"/>
            <c:size val="7"/>
            <c:spPr>
              <a:solidFill>
                <a:schemeClr val="accent1"/>
              </a:solidFill>
              <a:ln w="9525">
                <a:solidFill>
                  <a:schemeClr val="accent1"/>
                </a:solidFill>
              </a:ln>
              <a:effectLst/>
            </c:spPr>
          </c:marker>
          <c:cat>
            <c:numRef>
              <c:f>'D:\thesis\project\yeni cihaz denemeleri\ALS 3.ANALIZ\[3 ALS.xlsx]H2SO4 0.5M 25C Calcined'!$L$10:$L$14</c:f>
              <c:numCache>
                <c:formatCode>General</c:formatCode>
                <c:ptCount val="5"/>
                <c:pt idx="0">
                  <c:v>0</c:v>
                </c:pt>
                <c:pt idx="1">
                  <c:v>30</c:v>
                </c:pt>
                <c:pt idx="2">
                  <c:v>60</c:v>
                </c:pt>
                <c:pt idx="3">
                  <c:v>120</c:v>
                </c:pt>
                <c:pt idx="4">
                  <c:v>180</c:v>
                </c:pt>
              </c:numCache>
            </c:numRef>
          </c:cat>
          <c:val>
            <c:numRef>
              <c:f>'[ALS 4 (1).xlsx]Citric acid 0.5M 80C'!$O$4:$O$8</c:f>
              <c:numCache>
                <c:formatCode>0.0</c:formatCode>
                <c:ptCount val="5"/>
                <c:pt idx="0">
                  <c:v>0</c:v>
                </c:pt>
                <c:pt idx="1">
                  <c:v>74.523396880415888</c:v>
                </c:pt>
                <c:pt idx="2">
                  <c:v>81.455805892547659</c:v>
                </c:pt>
                <c:pt idx="3">
                  <c:v>89.254766031195857</c:v>
                </c:pt>
                <c:pt idx="4">
                  <c:v>90.121317157712241</c:v>
                </c:pt>
              </c:numCache>
            </c:numRef>
          </c:val>
          <c:extLst xmlns:c16r2="http://schemas.microsoft.com/office/drawing/2015/06/chart">
            <c:ext xmlns:c16="http://schemas.microsoft.com/office/drawing/2014/chart" uri="{C3380CC4-5D6E-409C-BE32-E72D297353CC}">
              <c16:uniqueId val="{00000000-F05C-4CB2-8279-16AC2AB65FE3}"/>
            </c:ext>
          </c:extLst>
        </c:ser>
        <c:ser>
          <c:idx val="1"/>
          <c:order val="1"/>
          <c:tx>
            <c:v>Pb</c:v>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'D:\thesis\project\yeni cihaz denemeleri\ALS 3.ANALIZ\[3 ALS.xlsx]H2SO4 0.5M 25C Calcined'!$L$10:$L$14</c:f>
              <c:numCache>
                <c:formatCode>General</c:formatCode>
                <c:ptCount val="5"/>
                <c:pt idx="0">
                  <c:v>0</c:v>
                </c:pt>
                <c:pt idx="1">
                  <c:v>30</c:v>
                </c:pt>
                <c:pt idx="2">
                  <c:v>60</c:v>
                </c:pt>
                <c:pt idx="3">
                  <c:v>120</c:v>
                </c:pt>
                <c:pt idx="4">
                  <c:v>180</c:v>
                </c:pt>
              </c:numCache>
            </c:numRef>
          </c:cat>
          <c:val>
            <c:numRef>
              <c:f>'[ALS 4 (1).xlsx]Citric acid 0.5M 80C'!$O$10:$O$14</c:f>
              <c:numCache>
                <c:formatCode>0.0</c:formatCode>
                <c:ptCount val="5"/>
                <c:pt idx="0">
                  <c:v>0</c:v>
                </c:pt>
                <c:pt idx="1">
                  <c:v>6.6133333333333333</c:v>
                </c:pt>
                <c:pt idx="2">
                  <c:v>6.8133333333333379</c:v>
                </c:pt>
                <c:pt idx="3">
                  <c:v>7.0266666666666673</c:v>
                </c:pt>
                <c:pt idx="4">
                  <c:v>6.7600000000000007</c:v>
                </c:pt>
              </c:numCache>
            </c:numRef>
          </c:val>
          <c:extLst xmlns:c16r2="http://schemas.microsoft.com/office/drawing/2015/06/chart">
            <c:ext xmlns:c16="http://schemas.microsoft.com/office/drawing/2014/chart" uri="{C3380CC4-5D6E-409C-BE32-E72D297353CC}">
              <c16:uniqueId val="{00000001-F05C-4CB2-8279-16AC2AB65FE3}"/>
            </c:ext>
          </c:extLst>
        </c:ser>
        <c:ser>
          <c:idx val="2"/>
          <c:order val="2"/>
          <c:tx>
            <c:v>Fe</c:v>
          </c:tx>
          <c:spPr>
            <a:ln w="28575" cap="rnd">
              <a:solidFill>
                <a:schemeClr val="bg2">
                  <a:lumMod val="75000"/>
                </a:schemeClr>
              </a:solidFill>
              <a:round/>
            </a:ln>
            <a:effectLst/>
          </c:spPr>
          <c:marker>
            <c:symbol val="x"/>
            <c:size val="7"/>
            <c:spPr>
              <a:noFill/>
              <a:ln w="9525">
                <a:solidFill>
                  <a:schemeClr val="accent3"/>
                </a:solidFill>
              </a:ln>
              <a:effectLst/>
            </c:spPr>
          </c:marker>
          <c:cat>
            <c:numRef>
              <c:f>'D:\thesis\project\yeni cihaz denemeleri\ALS 3.ANALIZ\[3 ALS.xlsx]H2SO4 0.5M 25C Calcined'!$L$10:$L$14</c:f>
              <c:numCache>
                <c:formatCode>General</c:formatCode>
                <c:ptCount val="5"/>
                <c:pt idx="0">
                  <c:v>0</c:v>
                </c:pt>
                <c:pt idx="1">
                  <c:v>30</c:v>
                </c:pt>
                <c:pt idx="2">
                  <c:v>60</c:v>
                </c:pt>
                <c:pt idx="3">
                  <c:v>120</c:v>
                </c:pt>
                <c:pt idx="4">
                  <c:v>180</c:v>
                </c:pt>
              </c:numCache>
            </c:numRef>
          </c:cat>
          <c:val>
            <c:numRef>
              <c:f>'[ALS 4 (1).xlsx]Citric acid 0.5M 80C'!$O$16:$O$20</c:f>
              <c:numCache>
                <c:formatCode>0.0</c:formatCode>
                <c:ptCount val="5"/>
                <c:pt idx="0">
                  <c:v>0</c:v>
                </c:pt>
                <c:pt idx="1">
                  <c:v>11.455399061032862</c:v>
                </c:pt>
                <c:pt idx="2">
                  <c:v>13.943661971830981</c:v>
                </c:pt>
                <c:pt idx="3">
                  <c:v>16.29107981220659</c:v>
                </c:pt>
                <c:pt idx="4">
                  <c:v>17.370892018779326</c:v>
                </c:pt>
              </c:numCache>
            </c:numRef>
          </c:val>
          <c:extLst xmlns:c16r2="http://schemas.microsoft.com/office/drawing/2015/06/chart">
            <c:ext xmlns:c16="http://schemas.microsoft.com/office/drawing/2014/chart" uri="{C3380CC4-5D6E-409C-BE32-E72D297353CC}">
              <c16:uniqueId val="{00000002-F05C-4CB2-8279-16AC2AB65FE3}"/>
            </c:ext>
          </c:extLst>
        </c:ser>
        <c:ser>
          <c:idx val="3"/>
          <c:order val="3"/>
          <c:tx>
            <c:v>As</c:v>
          </c:tx>
          <c:spPr>
            <a:ln w="28575" cap="rnd">
              <a:solidFill>
                <a:schemeClr val="accent4"/>
              </a:solidFill>
              <a:round/>
            </a:ln>
            <a:effectLst/>
          </c:spPr>
          <c:marker>
            <c:symbol val="triangle"/>
            <c:size val="7"/>
            <c:spPr>
              <a:solidFill>
                <a:schemeClr val="accent4"/>
              </a:solidFill>
              <a:ln w="9525">
                <a:solidFill>
                  <a:schemeClr val="accent4"/>
                </a:solidFill>
              </a:ln>
              <a:effectLst/>
            </c:spPr>
          </c:marker>
          <c:cat>
            <c:numRef>
              <c:f>'D:\thesis\project\yeni cihaz denemeleri\ALS 3.ANALIZ\[3 ALS.xlsx]H2SO4 0.5M 25C Calcined'!$L$10:$L$14</c:f>
              <c:numCache>
                <c:formatCode>General</c:formatCode>
                <c:ptCount val="5"/>
                <c:pt idx="0">
                  <c:v>0</c:v>
                </c:pt>
                <c:pt idx="1">
                  <c:v>30</c:v>
                </c:pt>
                <c:pt idx="2">
                  <c:v>60</c:v>
                </c:pt>
                <c:pt idx="3">
                  <c:v>120</c:v>
                </c:pt>
                <c:pt idx="4">
                  <c:v>180</c:v>
                </c:pt>
              </c:numCache>
            </c:numRef>
          </c:cat>
          <c:val>
            <c:numRef>
              <c:f>'[ALS 4 (1).xlsx]Citric acid 0.5M 80C'!$O$22:$O$26</c:f>
              <c:numCache>
                <c:formatCode>0.0</c:formatCode>
                <c:ptCount val="5"/>
                <c:pt idx="0">
                  <c:v>0</c:v>
                </c:pt>
                <c:pt idx="1">
                  <c:v>12.839285714285722</c:v>
                </c:pt>
                <c:pt idx="2">
                  <c:v>13.696428571428573</c:v>
                </c:pt>
                <c:pt idx="3">
                  <c:v>14.428571428571413</c:v>
                </c:pt>
                <c:pt idx="4">
                  <c:v>14.214285714285715</c:v>
                </c:pt>
              </c:numCache>
            </c:numRef>
          </c:val>
          <c:extLst xmlns:c16r2="http://schemas.microsoft.com/office/drawing/2015/06/chart">
            <c:ext xmlns:c16="http://schemas.microsoft.com/office/drawing/2014/chart" uri="{C3380CC4-5D6E-409C-BE32-E72D297353CC}">
              <c16:uniqueId val="{00000003-F05C-4CB2-8279-16AC2AB65FE3}"/>
            </c:ext>
          </c:extLst>
        </c:ser>
        <c:dLbls/>
        <c:marker val="1"/>
        <c:axId val="58697600"/>
        <c:axId val="58523648"/>
      </c:lineChart>
      <c:catAx>
        <c:axId val="58697600"/>
        <c:scaling>
          <c:orientation val="minMax"/>
        </c:scaling>
        <c:axPos val="b"/>
        <c:title>
          <c:tx>
            <c:rich>
              <a:bodyPr rot="0" spcFirstLastPara="1" vertOverflow="ellipsis" vert="horz" wrap="square" anchor="ctr" anchorCtr="1"/>
              <a:lstStyle/>
              <a:p>
                <a:pPr>
                  <a:defRPr sz="10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Time,</a:t>
                </a:r>
                <a:r>
                  <a:rPr lang="en-US" baseline="0"/>
                  <a:t> min</a:t>
                </a:r>
                <a:endParaRPr lang="en-US"/>
              </a:p>
            </c:rich>
          </c:tx>
          <c:spPr>
            <a:noFill/>
            <a:ln>
              <a:noFill/>
            </a:ln>
            <a:effectLst/>
          </c:spPr>
        </c:title>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tr-TR"/>
          </a:p>
        </c:txPr>
        <c:crossAx val="58523648"/>
        <c:crosses val="autoZero"/>
        <c:auto val="1"/>
        <c:lblAlgn val="ctr"/>
        <c:lblOffset val="100"/>
      </c:catAx>
      <c:valAx>
        <c:axId val="58523648"/>
        <c:scaling>
          <c:orientation val="minMax"/>
          <c:max val="100"/>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Dissolution, %</a:t>
                </a:r>
              </a:p>
            </c:rich>
          </c:tx>
          <c:spPr>
            <a:noFill/>
            <a:ln>
              <a:noFill/>
            </a:ln>
            <a:effectLst/>
          </c:spPr>
        </c:title>
        <c:numFmt formatCode="0" sourceLinked="0"/>
        <c:maj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tr-TR"/>
          </a:p>
        </c:txPr>
        <c:crossAx val="58697600"/>
        <c:crosses val="autoZero"/>
        <c:crossBetween val="midCat"/>
      </c:valAx>
      <c:spPr>
        <a:noFill/>
        <a:ln>
          <a:noFill/>
        </a:ln>
        <a:effectLst/>
      </c:spPr>
    </c:plotArea>
    <c:legend>
      <c:legendPos val="r"/>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tr-TR"/>
        </a:p>
      </c:txPr>
    </c:legend>
    <c:plotVisOnly val="1"/>
    <c:dispBlanksAs val="gap"/>
  </c:chart>
  <c:spPr>
    <a:solidFill>
      <a:schemeClr val="bg1"/>
    </a:solidFill>
    <a:ln w="9525" cap="flat" cmpd="sng" algn="ctr">
      <a:solidFill>
        <a:schemeClr val="tx1">
          <a:lumMod val="15000"/>
          <a:lumOff val="85000"/>
        </a:schemeClr>
      </a:solidFill>
      <a:round/>
    </a:ln>
    <a:effectLst/>
  </c:spPr>
  <c:txPr>
    <a:bodyPr/>
    <a:lstStyle/>
    <a:p>
      <a:pPr>
        <a:defRPr b="1">
          <a:latin typeface="Times New Roman" panose="02020603050405020304" pitchFamily="18" charset="0"/>
          <a:cs typeface="Times New Roman" panose="02020603050405020304" pitchFamily="18" charset="0"/>
        </a:defRPr>
      </a:pPr>
      <a:endParaRPr lang="tr-TR"/>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tr-TR"/>
  <c:chart>
    <c:autoTitleDeleted val="1"/>
    <c:plotArea>
      <c:layout/>
      <c:lineChart>
        <c:grouping val="standard"/>
        <c:ser>
          <c:idx val="0"/>
          <c:order val="0"/>
          <c:tx>
            <c:v>Zn</c:v>
          </c:tx>
          <c:spPr>
            <a:ln w="28575" cap="rnd">
              <a:solidFill>
                <a:schemeClr val="accent1"/>
              </a:solidFill>
              <a:round/>
            </a:ln>
            <a:effectLst/>
          </c:spPr>
          <c:marker>
            <c:symbol val="square"/>
            <c:size val="7"/>
            <c:spPr>
              <a:solidFill>
                <a:schemeClr val="accent1"/>
              </a:solidFill>
              <a:ln w="9525">
                <a:solidFill>
                  <a:schemeClr val="accent1"/>
                </a:solidFill>
              </a:ln>
              <a:effectLst/>
            </c:spPr>
          </c:marker>
          <c:cat>
            <c:numRef>
              <c:f>'D:\thesis\project\yeni cihaz denemeleri\ALS 3.ANALIZ\[3 ALS.xlsx]H2SO4 0.5M 25C Calcined'!$L$10:$L$14</c:f>
              <c:numCache>
                <c:formatCode>General</c:formatCode>
                <c:ptCount val="5"/>
                <c:pt idx="0">
                  <c:v>0</c:v>
                </c:pt>
                <c:pt idx="1">
                  <c:v>30</c:v>
                </c:pt>
                <c:pt idx="2">
                  <c:v>60</c:v>
                </c:pt>
                <c:pt idx="3">
                  <c:v>120</c:v>
                </c:pt>
                <c:pt idx="4">
                  <c:v>180</c:v>
                </c:pt>
              </c:numCache>
            </c:numRef>
          </c:cat>
          <c:val>
            <c:numRef>
              <c:f>'[ALS 4 (1).xlsx]Citric acid 1M 80C S L 0.1'!$O$4:$O$8</c:f>
              <c:numCache>
                <c:formatCode>0.0</c:formatCode>
                <c:ptCount val="5"/>
                <c:pt idx="0">
                  <c:v>0</c:v>
                </c:pt>
                <c:pt idx="1">
                  <c:v>83.535528596187149</c:v>
                </c:pt>
                <c:pt idx="2">
                  <c:v>89.254766031195857</c:v>
                </c:pt>
                <c:pt idx="3">
                  <c:v>90.641247833622188</c:v>
                </c:pt>
                <c:pt idx="4">
                  <c:v>90.987868284228796</c:v>
                </c:pt>
              </c:numCache>
            </c:numRef>
          </c:val>
          <c:extLst xmlns:c16r2="http://schemas.microsoft.com/office/drawing/2015/06/chart">
            <c:ext xmlns:c16="http://schemas.microsoft.com/office/drawing/2014/chart" uri="{C3380CC4-5D6E-409C-BE32-E72D297353CC}">
              <c16:uniqueId val="{00000000-A707-4621-B8E4-1EB6BB1F411D}"/>
            </c:ext>
          </c:extLst>
        </c:ser>
        <c:ser>
          <c:idx val="1"/>
          <c:order val="1"/>
          <c:tx>
            <c:v>Pb</c:v>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'D:\thesis\project\yeni cihaz denemeleri\ALS 3.ANALIZ\[3 ALS.xlsx]H2SO4 0.5M 25C Calcined'!$L$10:$L$14</c:f>
              <c:numCache>
                <c:formatCode>General</c:formatCode>
                <c:ptCount val="5"/>
                <c:pt idx="0">
                  <c:v>0</c:v>
                </c:pt>
                <c:pt idx="1">
                  <c:v>30</c:v>
                </c:pt>
                <c:pt idx="2">
                  <c:v>60</c:v>
                </c:pt>
                <c:pt idx="3">
                  <c:v>120</c:v>
                </c:pt>
                <c:pt idx="4">
                  <c:v>180</c:v>
                </c:pt>
              </c:numCache>
            </c:numRef>
          </c:cat>
          <c:val>
            <c:numRef>
              <c:f>'[ALS 4 (1).xlsx]Citric acid 1M 80C S L 0.1'!$O$10:$O$14</c:f>
              <c:numCache>
                <c:formatCode>0.0</c:formatCode>
                <c:ptCount val="5"/>
                <c:pt idx="0">
                  <c:v>0</c:v>
                </c:pt>
                <c:pt idx="1">
                  <c:v>11.4</c:v>
                </c:pt>
                <c:pt idx="2">
                  <c:v>11.666666666666677</c:v>
                </c:pt>
                <c:pt idx="3">
                  <c:v>11.786666666666672</c:v>
                </c:pt>
                <c:pt idx="4">
                  <c:v>11.706666666666672</c:v>
                </c:pt>
              </c:numCache>
            </c:numRef>
          </c:val>
          <c:extLst xmlns:c16r2="http://schemas.microsoft.com/office/drawing/2015/06/chart">
            <c:ext xmlns:c16="http://schemas.microsoft.com/office/drawing/2014/chart" uri="{C3380CC4-5D6E-409C-BE32-E72D297353CC}">
              <c16:uniqueId val="{00000001-A707-4621-B8E4-1EB6BB1F411D}"/>
            </c:ext>
          </c:extLst>
        </c:ser>
        <c:ser>
          <c:idx val="2"/>
          <c:order val="2"/>
          <c:tx>
            <c:v>Fe</c:v>
          </c:tx>
          <c:spPr>
            <a:ln w="28575" cap="rnd">
              <a:solidFill>
                <a:schemeClr val="bg2">
                  <a:lumMod val="75000"/>
                </a:schemeClr>
              </a:solidFill>
              <a:round/>
            </a:ln>
            <a:effectLst/>
          </c:spPr>
          <c:marker>
            <c:symbol val="star"/>
            <c:size val="7"/>
            <c:spPr>
              <a:noFill/>
              <a:ln w="9525">
                <a:solidFill>
                  <a:schemeClr val="accent3"/>
                </a:solidFill>
              </a:ln>
              <a:effectLst/>
            </c:spPr>
          </c:marker>
          <c:cat>
            <c:numRef>
              <c:f>'D:\thesis\project\yeni cihaz denemeleri\ALS 3.ANALIZ\[3 ALS.xlsx]H2SO4 0.5M 25C Calcined'!$L$10:$L$14</c:f>
              <c:numCache>
                <c:formatCode>General</c:formatCode>
                <c:ptCount val="5"/>
                <c:pt idx="0">
                  <c:v>0</c:v>
                </c:pt>
                <c:pt idx="1">
                  <c:v>30</c:v>
                </c:pt>
                <c:pt idx="2">
                  <c:v>60</c:v>
                </c:pt>
                <c:pt idx="3">
                  <c:v>120</c:v>
                </c:pt>
                <c:pt idx="4">
                  <c:v>180</c:v>
                </c:pt>
              </c:numCache>
            </c:numRef>
          </c:cat>
          <c:val>
            <c:numRef>
              <c:f>'[ALS 4 (1).xlsx]Citric acid 1M 80C S L 0.1'!$O$16:$O$20</c:f>
              <c:numCache>
                <c:formatCode>0.0</c:formatCode>
                <c:ptCount val="5"/>
                <c:pt idx="0">
                  <c:v>0</c:v>
                </c:pt>
                <c:pt idx="1">
                  <c:v>12.535211267605634</c:v>
                </c:pt>
                <c:pt idx="2">
                  <c:v>14.882629107981231</c:v>
                </c:pt>
                <c:pt idx="3">
                  <c:v>16.948356807511704</c:v>
                </c:pt>
                <c:pt idx="4">
                  <c:v>18.63849765258216</c:v>
                </c:pt>
              </c:numCache>
            </c:numRef>
          </c:val>
          <c:extLst xmlns:c16r2="http://schemas.microsoft.com/office/drawing/2015/06/chart">
            <c:ext xmlns:c16="http://schemas.microsoft.com/office/drawing/2014/chart" uri="{C3380CC4-5D6E-409C-BE32-E72D297353CC}">
              <c16:uniqueId val="{00000002-A707-4621-B8E4-1EB6BB1F411D}"/>
            </c:ext>
          </c:extLst>
        </c:ser>
        <c:ser>
          <c:idx val="3"/>
          <c:order val="3"/>
          <c:tx>
            <c:v>As</c:v>
          </c:tx>
          <c:spPr>
            <a:ln w="28575" cap="rnd">
              <a:solidFill>
                <a:schemeClr val="accent4"/>
              </a:solidFill>
              <a:round/>
            </a:ln>
            <a:effectLst/>
          </c:spPr>
          <c:marker>
            <c:symbol val="triangle"/>
            <c:size val="7"/>
            <c:spPr>
              <a:solidFill>
                <a:schemeClr val="accent4"/>
              </a:solidFill>
              <a:ln w="9525">
                <a:solidFill>
                  <a:schemeClr val="accent4"/>
                </a:solidFill>
              </a:ln>
              <a:effectLst/>
            </c:spPr>
          </c:marker>
          <c:cat>
            <c:numRef>
              <c:f>'D:\thesis\project\yeni cihaz denemeleri\ALS 3.ANALIZ\[3 ALS.xlsx]H2SO4 0.5M 25C Calcined'!$L$10:$L$14</c:f>
              <c:numCache>
                <c:formatCode>General</c:formatCode>
                <c:ptCount val="5"/>
                <c:pt idx="0">
                  <c:v>0</c:v>
                </c:pt>
                <c:pt idx="1">
                  <c:v>30</c:v>
                </c:pt>
                <c:pt idx="2">
                  <c:v>60</c:v>
                </c:pt>
                <c:pt idx="3">
                  <c:v>120</c:v>
                </c:pt>
                <c:pt idx="4">
                  <c:v>180</c:v>
                </c:pt>
              </c:numCache>
            </c:numRef>
          </c:cat>
          <c:val>
            <c:numRef>
              <c:f>'[ALS 4 (1).xlsx]Citric acid 1M 80C S L 0.1'!$O$22:$O$26</c:f>
              <c:numCache>
                <c:formatCode>0.0</c:formatCode>
                <c:ptCount val="5"/>
                <c:pt idx="0">
                  <c:v>0</c:v>
                </c:pt>
                <c:pt idx="1">
                  <c:v>14.821428571428571</c:v>
                </c:pt>
                <c:pt idx="2">
                  <c:v>15.857142857142874</c:v>
                </c:pt>
                <c:pt idx="3">
                  <c:v>16.303571428571431</c:v>
                </c:pt>
                <c:pt idx="4">
                  <c:v>16.517857142857181</c:v>
                </c:pt>
              </c:numCache>
            </c:numRef>
          </c:val>
          <c:extLst xmlns:c16r2="http://schemas.microsoft.com/office/drawing/2015/06/chart">
            <c:ext xmlns:c16="http://schemas.microsoft.com/office/drawing/2014/chart" uri="{C3380CC4-5D6E-409C-BE32-E72D297353CC}">
              <c16:uniqueId val="{00000003-A707-4621-B8E4-1EB6BB1F411D}"/>
            </c:ext>
          </c:extLst>
        </c:ser>
        <c:dLbls/>
        <c:marker val="1"/>
        <c:axId val="58729600"/>
        <c:axId val="58731520"/>
      </c:lineChart>
      <c:catAx>
        <c:axId val="58729600"/>
        <c:scaling>
          <c:orientation val="minMax"/>
        </c:scaling>
        <c:axPos val="b"/>
        <c:title>
          <c:tx>
            <c:rich>
              <a:bodyPr rot="0" spcFirstLastPara="1" vertOverflow="ellipsis" vert="horz" wrap="square" anchor="ctr" anchorCtr="1"/>
              <a:lstStyle/>
              <a:p>
                <a:pPr>
                  <a:defRPr sz="10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Time,</a:t>
                </a:r>
                <a:r>
                  <a:rPr lang="en-US" baseline="0"/>
                  <a:t> min</a:t>
                </a:r>
                <a:endParaRPr lang="en-US"/>
              </a:p>
            </c:rich>
          </c:tx>
          <c:spPr>
            <a:noFill/>
            <a:ln>
              <a:noFill/>
            </a:ln>
            <a:effectLst/>
          </c:spPr>
        </c:title>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tr-TR"/>
          </a:p>
        </c:txPr>
        <c:crossAx val="58731520"/>
        <c:crosses val="autoZero"/>
        <c:auto val="1"/>
        <c:lblAlgn val="ctr"/>
        <c:lblOffset val="100"/>
      </c:catAx>
      <c:valAx>
        <c:axId val="58731520"/>
        <c:scaling>
          <c:orientation val="minMax"/>
          <c:max val="100"/>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Dissolution, %</a:t>
                </a:r>
              </a:p>
            </c:rich>
          </c:tx>
          <c:spPr>
            <a:noFill/>
            <a:ln>
              <a:noFill/>
            </a:ln>
            <a:effectLst/>
          </c:spPr>
        </c:title>
        <c:numFmt formatCode="0" sourceLinked="0"/>
        <c:maj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tr-TR"/>
          </a:p>
        </c:txPr>
        <c:crossAx val="58729600"/>
        <c:crosses val="autoZero"/>
        <c:crossBetween val="midCat"/>
      </c:valAx>
      <c:spPr>
        <a:noFill/>
        <a:ln>
          <a:noFill/>
        </a:ln>
        <a:effectLst/>
      </c:spPr>
    </c:plotArea>
    <c:legend>
      <c:legendPos val="r"/>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tr-TR"/>
        </a:p>
      </c:txPr>
    </c:legend>
    <c:plotVisOnly val="1"/>
    <c:dispBlanksAs val="gap"/>
  </c:chart>
  <c:spPr>
    <a:solidFill>
      <a:schemeClr val="bg1"/>
    </a:solidFill>
    <a:ln w="9525" cap="flat" cmpd="sng" algn="ctr">
      <a:solidFill>
        <a:schemeClr val="tx1">
          <a:lumMod val="15000"/>
          <a:lumOff val="85000"/>
        </a:schemeClr>
      </a:solidFill>
      <a:round/>
    </a:ln>
    <a:effectLst/>
  </c:spPr>
  <c:txPr>
    <a:bodyPr/>
    <a:lstStyle/>
    <a:p>
      <a:pPr>
        <a:defRPr b="1">
          <a:latin typeface="Times New Roman" panose="02020603050405020304" pitchFamily="18" charset="0"/>
          <a:cs typeface="Times New Roman" panose="02020603050405020304" pitchFamily="18" charset="0"/>
        </a:defRPr>
      </a:pPr>
      <a:endParaRPr lang="tr-TR"/>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Unvan 1"/>
          <p:cNvSpPr>
            <a:spLocks noGrp="1"/>
          </p:cNvSpPr>
          <p:nvPr>
            <p:ph type="ctrTitle"/>
          </p:nvPr>
        </p:nvSpPr>
        <p:spPr>
          <a:xfrm>
            <a:off x="1524000" y="1122363"/>
            <a:ext cx="9144000" cy="2387600"/>
          </a:xfrm>
        </p:spPr>
        <p:txBody>
          <a:bodyPr anchor="b"/>
          <a:lstStyle>
            <a:lvl1pPr algn="ctr">
              <a:defRPr sz="6000"/>
            </a:lvl1pPr>
          </a:lstStyle>
          <a:p>
            <a:r>
              <a:rPr lang="tr-TR" smtClean="0"/>
              <a:t>Asıl başlık stili için tıklatın</a:t>
            </a:r>
            <a:endParaRPr lang="tr-TR"/>
          </a:p>
        </p:txBody>
      </p:sp>
      <p:sp>
        <p:nvSpPr>
          <p:cNvPr id="3" name="Alt Başlık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tr-TR"/>
          </a:p>
        </p:txBody>
      </p:sp>
      <p:sp>
        <p:nvSpPr>
          <p:cNvPr id="4" name="Veri Yer Tutucusu 3"/>
          <p:cNvSpPr>
            <a:spLocks noGrp="1"/>
          </p:cNvSpPr>
          <p:nvPr>
            <p:ph type="dt" sz="half" idx="10"/>
          </p:nvPr>
        </p:nvSpPr>
        <p:spPr/>
        <p:txBody>
          <a:bodyPr/>
          <a:lstStyle/>
          <a:p>
            <a:fld id="{8AC5E398-ED0C-4FED-8814-AAAD574B54D4}" type="datetimeFigureOut">
              <a:rPr lang="tr-TR" smtClean="0"/>
              <a:pPr/>
              <a:t>19.04.2019</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79778126-41A2-45A1-B565-D3A925E10465}" type="slidenum">
              <a:rPr lang="tr-TR" smtClean="0"/>
              <a:pPr/>
              <a:t>‹#›</a:t>
            </a:fld>
            <a:endParaRPr lang="tr-TR"/>
          </a:p>
        </p:txBody>
      </p:sp>
    </p:spTree>
    <p:extLst>
      <p:ext uri="{BB962C8B-B14F-4D97-AF65-F5344CB8AC3E}">
        <p14:creationId xmlns:p14="http://schemas.microsoft.com/office/powerpoint/2010/main" xmlns="" val="3704816223"/>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8AC5E398-ED0C-4FED-8814-AAAD574B54D4}" type="datetimeFigureOut">
              <a:rPr lang="tr-TR" smtClean="0"/>
              <a:pPr/>
              <a:t>19.04.2019</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79778126-41A2-45A1-B565-D3A925E10465}" type="slidenum">
              <a:rPr lang="tr-TR" smtClean="0"/>
              <a:pPr/>
              <a:t>‹#›</a:t>
            </a:fld>
            <a:endParaRPr lang="tr-TR"/>
          </a:p>
        </p:txBody>
      </p:sp>
    </p:spTree>
    <p:extLst>
      <p:ext uri="{BB962C8B-B14F-4D97-AF65-F5344CB8AC3E}">
        <p14:creationId xmlns:p14="http://schemas.microsoft.com/office/powerpoint/2010/main" xmlns="" val="3388478147"/>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8724900" y="365125"/>
            <a:ext cx="2628900" cy="5811838"/>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838200" y="365125"/>
            <a:ext cx="7734300" cy="5811838"/>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8AC5E398-ED0C-4FED-8814-AAAD574B54D4}" type="datetimeFigureOut">
              <a:rPr lang="tr-TR" smtClean="0"/>
              <a:pPr/>
              <a:t>19.04.2019</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79778126-41A2-45A1-B565-D3A925E10465}" type="slidenum">
              <a:rPr lang="tr-TR" smtClean="0"/>
              <a:pPr/>
              <a:t>‹#›</a:t>
            </a:fld>
            <a:endParaRPr lang="tr-TR"/>
          </a:p>
        </p:txBody>
      </p:sp>
    </p:spTree>
    <p:extLst>
      <p:ext uri="{BB962C8B-B14F-4D97-AF65-F5344CB8AC3E}">
        <p14:creationId xmlns:p14="http://schemas.microsoft.com/office/powerpoint/2010/main" xmlns="" val="125297951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8AC5E398-ED0C-4FED-8814-AAAD574B54D4}" type="datetimeFigureOut">
              <a:rPr lang="tr-TR" smtClean="0"/>
              <a:pPr/>
              <a:t>19.04.2019</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79778126-41A2-45A1-B565-D3A925E10465}" type="slidenum">
              <a:rPr lang="tr-TR" smtClean="0"/>
              <a:pPr/>
              <a:t>‹#›</a:t>
            </a:fld>
            <a:endParaRPr lang="tr-TR"/>
          </a:p>
        </p:txBody>
      </p:sp>
    </p:spTree>
    <p:extLst>
      <p:ext uri="{BB962C8B-B14F-4D97-AF65-F5344CB8AC3E}">
        <p14:creationId xmlns:p14="http://schemas.microsoft.com/office/powerpoint/2010/main" xmlns="" val="243186900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Unvan 1"/>
          <p:cNvSpPr>
            <a:spLocks noGrp="1"/>
          </p:cNvSpPr>
          <p:nvPr>
            <p:ph type="title"/>
          </p:nvPr>
        </p:nvSpPr>
        <p:spPr>
          <a:xfrm>
            <a:off x="831850" y="1709738"/>
            <a:ext cx="10515600" cy="2852737"/>
          </a:xfrm>
        </p:spPr>
        <p:txBody>
          <a:bodyPr anchor="b"/>
          <a:lstStyle>
            <a:lvl1pPr>
              <a:defRPr sz="6000"/>
            </a:lvl1pPr>
          </a:lstStyle>
          <a:p>
            <a:r>
              <a:rPr lang="tr-TR" smtClean="0"/>
              <a:t>Asıl başlık stili için tıklatın</a:t>
            </a:r>
            <a:endParaRPr lang="tr-TR"/>
          </a:p>
        </p:txBody>
      </p:sp>
      <p:sp>
        <p:nvSpPr>
          <p:cNvPr id="3" name="Metin Yer Tutucusu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Veri Yer Tutucusu 3"/>
          <p:cNvSpPr>
            <a:spLocks noGrp="1"/>
          </p:cNvSpPr>
          <p:nvPr>
            <p:ph type="dt" sz="half" idx="10"/>
          </p:nvPr>
        </p:nvSpPr>
        <p:spPr/>
        <p:txBody>
          <a:bodyPr/>
          <a:lstStyle/>
          <a:p>
            <a:fld id="{8AC5E398-ED0C-4FED-8814-AAAD574B54D4}" type="datetimeFigureOut">
              <a:rPr lang="tr-TR" smtClean="0"/>
              <a:pPr/>
              <a:t>19.04.2019</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79778126-41A2-45A1-B565-D3A925E10465}" type="slidenum">
              <a:rPr lang="tr-TR" smtClean="0"/>
              <a:pPr/>
              <a:t>‹#›</a:t>
            </a:fld>
            <a:endParaRPr lang="tr-TR"/>
          </a:p>
        </p:txBody>
      </p:sp>
    </p:spTree>
    <p:extLst>
      <p:ext uri="{BB962C8B-B14F-4D97-AF65-F5344CB8AC3E}">
        <p14:creationId xmlns:p14="http://schemas.microsoft.com/office/powerpoint/2010/main" xmlns="" val="393858740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838200" y="1825625"/>
            <a:ext cx="5181600" cy="435133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6172200" y="1825625"/>
            <a:ext cx="5181600" cy="435133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8AC5E398-ED0C-4FED-8814-AAAD574B54D4}" type="datetimeFigureOut">
              <a:rPr lang="tr-TR" smtClean="0"/>
              <a:pPr/>
              <a:t>19.04.2019</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79778126-41A2-45A1-B565-D3A925E10465}" type="slidenum">
              <a:rPr lang="tr-TR" smtClean="0"/>
              <a:pPr/>
              <a:t>‹#›</a:t>
            </a:fld>
            <a:endParaRPr lang="tr-TR"/>
          </a:p>
        </p:txBody>
      </p:sp>
    </p:spTree>
    <p:extLst>
      <p:ext uri="{BB962C8B-B14F-4D97-AF65-F5344CB8AC3E}">
        <p14:creationId xmlns:p14="http://schemas.microsoft.com/office/powerpoint/2010/main" xmlns="" val="151558852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Unvan 1"/>
          <p:cNvSpPr>
            <a:spLocks noGrp="1"/>
          </p:cNvSpPr>
          <p:nvPr>
            <p:ph type="title"/>
          </p:nvPr>
        </p:nvSpPr>
        <p:spPr>
          <a:xfrm>
            <a:off x="839788" y="365125"/>
            <a:ext cx="10515600" cy="1325563"/>
          </a:xfrm>
        </p:spPr>
        <p:txBody>
          <a:bodyPr/>
          <a:lstStyle/>
          <a:p>
            <a:r>
              <a:rPr lang="tr-TR" smtClean="0"/>
              <a:t>Asıl başlık stili için tıklatın</a:t>
            </a:r>
            <a:endParaRPr lang="tr-TR"/>
          </a:p>
        </p:txBody>
      </p:sp>
      <p:sp>
        <p:nvSpPr>
          <p:cNvPr id="3" name="Metin Yer Tutucusu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İçerik Yer Tutucusu 3"/>
          <p:cNvSpPr>
            <a:spLocks noGrp="1"/>
          </p:cNvSpPr>
          <p:nvPr>
            <p:ph sz="half" idx="2"/>
          </p:nvPr>
        </p:nvSpPr>
        <p:spPr>
          <a:xfrm>
            <a:off x="839788" y="2505075"/>
            <a:ext cx="5157787" cy="368458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İçerik Yer Tutucusu 5"/>
          <p:cNvSpPr>
            <a:spLocks noGrp="1"/>
          </p:cNvSpPr>
          <p:nvPr>
            <p:ph sz="quarter" idx="4"/>
          </p:nvPr>
        </p:nvSpPr>
        <p:spPr>
          <a:xfrm>
            <a:off x="6172200" y="2505075"/>
            <a:ext cx="5183188" cy="368458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8AC5E398-ED0C-4FED-8814-AAAD574B54D4}" type="datetimeFigureOut">
              <a:rPr lang="tr-TR" smtClean="0"/>
              <a:pPr/>
              <a:t>19.04.2019</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79778126-41A2-45A1-B565-D3A925E10465}" type="slidenum">
              <a:rPr lang="tr-TR" smtClean="0"/>
              <a:pPr/>
              <a:t>‹#›</a:t>
            </a:fld>
            <a:endParaRPr lang="tr-TR"/>
          </a:p>
        </p:txBody>
      </p:sp>
    </p:spTree>
    <p:extLst>
      <p:ext uri="{BB962C8B-B14F-4D97-AF65-F5344CB8AC3E}">
        <p14:creationId xmlns:p14="http://schemas.microsoft.com/office/powerpoint/2010/main" xmlns="" val="3547633057"/>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8AC5E398-ED0C-4FED-8814-AAAD574B54D4}" type="datetimeFigureOut">
              <a:rPr lang="tr-TR" smtClean="0"/>
              <a:pPr/>
              <a:t>19.04.2019</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79778126-41A2-45A1-B565-D3A925E10465}" type="slidenum">
              <a:rPr lang="tr-TR" smtClean="0"/>
              <a:pPr/>
              <a:t>‹#›</a:t>
            </a:fld>
            <a:endParaRPr lang="tr-TR"/>
          </a:p>
        </p:txBody>
      </p:sp>
    </p:spTree>
    <p:extLst>
      <p:ext uri="{BB962C8B-B14F-4D97-AF65-F5344CB8AC3E}">
        <p14:creationId xmlns:p14="http://schemas.microsoft.com/office/powerpoint/2010/main" xmlns="" val="1375086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8AC5E398-ED0C-4FED-8814-AAAD574B54D4}" type="datetimeFigureOut">
              <a:rPr lang="tr-TR" smtClean="0"/>
              <a:pPr/>
              <a:t>19.04.2019</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79778126-41A2-45A1-B565-D3A925E10465}" type="slidenum">
              <a:rPr lang="tr-TR" smtClean="0"/>
              <a:pPr/>
              <a:t>‹#›</a:t>
            </a:fld>
            <a:endParaRPr lang="tr-TR"/>
          </a:p>
        </p:txBody>
      </p:sp>
    </p:spTree>
    <p:extLst>
      <p:ext uri="{BB962C8B-B14F-4D97-AF65-F5344CB8AC3E}">
        <p14:creationId xmlns:p14="http://schemas.microsoft.com/office/powerpoint/2010/main" xmlns="" val="1252741393"/>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smtClean="0"/>
              <a:t>Asıl başlık stili için tıklatın</a:t>
            </a:r>
            <a:endParaRPr lang="tr-TR"/>
          </a:p>
        </p:txBody>
      </p:sp>
      <p:sp>
        <p:nvSpPr>
          <p:cNvPr id="3" name="İçerik Yer Tutucus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Veri Yer Tutucusu 4"/>
          <p:cNvSpPr>
            <a:spLocks noGrp="1"/>
          </p:cNvSpPr>
          <p:nvPr>
            <p:ph type="dt" sz="half" idx="10"/>
          </p:nvPr>
        </p:nvSpPr>
        <p:spPr/>
        <p:txBody>
          <a:bodyPr/>
          <a:lstStyle/>
          <a:p>
            <a:fld id="{8AC5E398-ED0C-4FED-8814-AAAD574B54D4}" type="datetimeFigureOut">
              <a:rPr lang="tr-TR" smtClean="0"/>
              <a:pPr/>
              <a:t>19.04.2019</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79778126-41A2-45A1-B565-D3A925E10465}" type="slidenum">
              <a:rPr lang="tr-TR" smtClean="0"/>
              <a:pPr/>
              <a:t>‹#›</a:t>
            </a:fld>
            <a:endParaRPr lang="tr-TR"/>
          </a:p>
        </p:txBody>
      </p:sp>
    </p:spTree>
    <p:extLst>
      <p:ext uri="{BB962C8B-B14F-4D97-AF65-F5344CB8AC3E}">
        <p14:creationId xmlns:p14="http://schemas.microsoft.com/office/powerpoint/2010/main" xmlns="" val="1465517407"/>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smtClean="0"/>
              <a:t>Asıl başlık stili için tıklatın</a:t>
            </a:r>
            <a:endParaRPr lang="tr-TR"/>
          </a:p>
        </p:txBody>
      </p:sp>
      <p:sp>
        <p:nvSpPr>
          <p:cNvPr id="3" name="Resim Yer Tutucusu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Veri Yer Tutucusu 4"/>
          <p:cNvSpPr>
            <a:spLocks noGrp="1"/>
          </p:cNvSpPr>
          <p:nvPr>
            <p:ph type="dt" sz="half" idx="10"/>
          </p:nvPr>
        </p:nvSpPr>
        <p:spPr/>
        <p:txBody>
          <a:bodyPr/>
          <a:lstStyle/>
          <a:p>
            <a:fld id="{8AC5E398-ED0C-4FED-8814-AAAD574B54D4}" type="datetimeFigureOut">
              <a:rPr lang="tr-TR" smtClean="0"/>
              <a:pPr/>
              <a:t>19.04.2019</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79778126-41A2-45A1-B565-D3A925E10465}" type="slidenum">
              <a:rPr lang="tr-TR" smtClean="0"/>
              <a:pPr/>
              <a:t>‹#›</a:t>
            </a:fld>
            <a:endParaRPr lang="tr-TR"/>
          </a:p>
        </p:txBody>
      </p:sp>
    </p:spTree>
    <p:extLst>
      <p:ext uri="{BB962C8B-B14F-4D97-AF65-F5344CB8AC3E}">
        <p14:creationId xmlns:p14="http://schemas.microsoft.com/office/powerpoint/2010/main" xmlns="" val="113232801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C5E398-ED0C-4FED-8814-AAAD574B54D4}" type="datetimeFigureOut">
              <a:rPr lang="tr-TR" smtClean="0"/>
              <a:pPr/>
              <a:t>19.04.2019</a:t>
            </a:fld>
            <a:endParaRPr lang="tr-TR"/>
          </a:p>
        </p:txBody>
      </p:sp>
      <p:sp>
        <p:nvSpPr>
          <p:cNvPr id="5" name="Altbilgi Yer Tutucusu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778126-41A2-45A1-B565-D3A925E10465}" type="slidenum">
              <a:rPr lang="tr-TR" smtClean="0"/>
              <a:pPr/>
              <a:t>‹#›</a:t>
            </a:fld>
            <a:endParaRPr lang="tr-TR"/>
          </a:p>
        </p:txBody>
      </p:sp>
    </p:spTree>
    <p:extLst>
      <p:ext uri="{BB962C8B-B14F-4D97-AF65-F5344CB8AC3E}">
        <p14:creationId xmlns:p14="http://schemas.microsoft.com/office/powerpoint/2010/main" xmlns="" val="11014984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xmlns="" Requires="p14">
      <p:transition p14:dur="0"/>
    </mc:Choice>
    <mc:Fallback>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normAutofit/>
          </a:bodyPr>
          <a:lstStyle/>
          <a:p>
            <a:r>
              <a:rPr lang="tr-TR" sz="2800" dirty="0" smtClean="0">
                <a:latin typeface="Times New Roman" panose="02020603050405020304" pitchFamily="18" charset="0"/>
                <a:cs typeface="Times New Roman" panose="02020603050405020304" pitchFamily="18" charset="0"/>
              </a:rPr>
              <a:t>LEACHING OF YAHYALI NON-SULPHIDE Pb-</a:t>
            </a:r>
            <a:r>
              <a:rPr lang="tr-TR" sz="2800" dirty="0" err="1" smtClean="0">
                <a:latin typeface="Times New Roman" panose="02020603050405020304" pitchFamily="18" charset="0"/>
                <a:cs typeface="Times New Roman" panose="02020603050405020304" pitchFamily="18" charset="0"/>
              </a:rPr>
              <a:t>Zn</a:t>
            </a:r>
            <a:r>
              <a:rPr lang="tr-TR" sz="2800" dirty="0" smtClean="0">
                <a:latin typeface="Times New Roman" panose="02020603050405020304" pitchFamily="18" charset="0"/>
                <a:cs typeface="Times New Roman" panose="02020603050405020304" pitchFamily="18" charset="0"/>
              </a:rPr>
              <a:t> FLOTATION TAILING USING ORGANIC ACIDS</a:t>
            </a:r>
            <a:r>
              <a:rPr lang="tr-TR" sz="2800" dirty="0">
                <a:latin typeface="Times New Roman" panose="02020603050405020304" pitchFamily="18" charset="0"/>
                <a:cs typeface="Times New Roman" panose="02020603050405020304" pitchFamily="18" charset="0"/>
              </a:rPr>
              <a:t/>
            </a:r>
            <a:br>
              <a:rPr lang="tr-TR" sz="2800" dirty="0">
                <a:latin typeface="Times New Roman" panose="02020603050405020304" pitchFamily="18" charset="0"/>
                <a:cs typeface="Times New Roman" panose="02020603050405020304" pitchFamily="18" charset="0"/>
              </a:rPr>
            </a:br>
            <a:r>
              <a:rPr lang="tr-TR" sz="2800" dirty="0" smtClean="0">
                <a:latin typeface="Times New Roman" panose="02020603050405020304" pitchFamily="18" charset="0"/>
                <a:cs typeface="Times New Roman" panose="02020603050405020304" pitchFamily="18" charset="0"/>
              </a:rPr>
              <a:t/>
            </a:r>
            <a:br>
              <a:rPr lang="tr-TR" sz="2800" dirty="0" smtClean="0">
                <a:latin typeface="Times New Roman" panose="02020603050405020304" pitchFamily="18" charset="0"/>
                <a:cs typeface="Times New Roman" panose="02020603050405020304" pitchFamily="18" charset="0"/>
              </a:rPr>
            </a:br>
            <a:endParaRPr lang="tr-TR" sz="2800" dirty="0">
              <a:latin typeface="Times New Roman" panose="02020603050405020304" pitchFamily="18" charset="0"/>
              <a:cs typeface="Times New Roman" panose="02020603050405020304" pitchFamily="18" charset="0"/>
            </a:endParaRPr>
          </a:p>
        </p:txBody>
      </p:sp>
      <p:sp>
        <p:nvSpPr>
          <p:cNvPr id="3" name="Alt Başlık 2"/>
          <p:cNvSpPr>
            <a:spLocks noGrp="1"/>
          </p:cNvSpPr>
          <p:nvPr>
            <p:ph type="subTitle" idx="1"/>
          </p:nvPr>
        </p:nvSpPr>
        <p:spPr/>
        <p:txBody>
          <a:bodyPr>
            <a:noAutofit/>
          </a:bodyPr>
          <a:lstStyle/>
          <a:p>
            <a:r>
              <a:rPr lang="tr-TR" sz="2000" dirty="0" err="1" smtClean="0">
                <a:latin typeface="Times New Roman" panose="02020603050405020304" pitchFamily="18" charset="0"/>
                <a:cs typeface="Times New Roman" panose="02020603050405020304" pitchFamily="18" charset="0"/>
              </a:rPr>
              <a:t>Shokrullah</a:t>
            </a:r>
            <a:r>
              <a:rPr lang="tr-TR" sz="2000" dirty="0" smtClean="0">
                <a:latin typeface="Times New Roman" panose="02020603050405020304" pitchFamily="18" charset="0"/>
                <a:cs typeface="Times New Roman" panose="02020603050405020304" pitchFamily="18" charset="0"/>
              </a:rPr>
              <a:t> </a:t>
            </a:r>
            <a:r>
              <a:rPr lang="tr-TR" sz="2000" dirty="0" err="1" smtClean="0">
                <a:latin typeface="Times New Roman" panose="02020603050405020304" pitchFamily="18" charset="0"/>
                <a:cs typeface="Times New Roman" panose="02020603050405020304" pitchFamily="18" charset="0"/>
              </a:rPr>
              <a:t>Hussaini</a:t>
            </a:r>
            <a:r>
              <a:rPr lang="tr-TR" sz="2000" dirty="0" smtClean="0">
                <a:latin typeface="Times New Roman" panose="02020603050405020304" pitchFamily="18" charset="0"/>
                <a:cs typeface="Times New Roman" panose="02020603050405020304" pitchFamily="18" charset="0"/>
              </a:rPr>
              <a:t>, </a:t>
            </a:r>
            <a:r>
              <a:rPr lang="tr-TR" sz="2000" dirty="0" err="1" smtClean="0">
                <a:latin typeface="Times New Roman" panose="02020603050405020304" pitchFamily="18" charset="0"/>
                <a:cs typeface="Times New Roman" panose="02020603050405020304" pitchFamily="18" charset="0"/>
              </a:rPr>
              <a:t>PhD</a:t>
            </a:r>
            <a:r>
              <a:rPr lang="tr-TR" sz="2000" dirty="0" smtClean="0">
                <a:latin typeface="Times New Roman" panose="02020603050405020304" pitchFamily="18" charset="0"/>
                <a:cs typeface="Times New Roman" panose="02020603050405020304" pitchFamily="18" charset="0"/>
              </a:rPr>
              <a:t> </a:t>
            </a:r>
            <a:r>
              <a:rPr lang="tr-TR" sz="2000" dirty="0" err="1" smtClean="0">
                <a:latin typeface="Times New Roman" panose="02020603050405020304" pitchFamily="18" charset="0"/>
                <a:cs typeface="Times New Roman" panose="02020603050405020304" pitchFamily="18" charset="0"/>
              </a:rPr>
              <a:t>Candidate</a:t>
            </a:r>
            <a:r>
              <a:rPr lang="tr-TR" sz="2000" dirty="0" smtClean="0">
                <a:latin typeface="Times New Roman" panose="02020603050405020304" pitchFamily="18" charset="0"/>
                <a:cs typeface="Times New Roman" panose="02020603050405020304" pitchFamily="18" charset="0"/>
              </a:rPr>
              <a:t>, </a:t>
            </a:r>
            <a:r>
              <a:rPr lang="tr-TR" sz="2000" dirty="0" err="1" smtClean="0">
                <a:latin typeface="Times New Roman" panose="02020603050405020304" pitchFamily="18" charset="0"/>
                <a:cs typeface="Times New Roman" panose="02020603050405020304" pitchFamily="18" charset="0"/>
              </a:rPr>
              <a:t>Eskisehir</a:t>
            </a:r>
            <a:r>
              <a:rPr lang="tr-TR" sz="2000" dirty="0" smtClean="0">
                <a:latin typeface="Times New Roman" panose="02020603050405020304" pitchFamily="18" charset="0"/>
                <a:cs typeface="Times New Roman" panose="02020603050405020304" pitchFamily="18" charset="0"/>
              </a:rPr>
              <a:t> Osmangazi </a:t>
            </a:r>
            <a:r>
              <a:rPr lang="tr-TR" sz="2000" dirty="0" err="1" smtClean="0">
                <a:latin typeface="Times New Roman" panose="02020603050405020304" pitchFamily="18" charset="0"/>
                <a:cs typeface="Times New Roman" panose="02020603050405020304" pitchFamily="18" charset="0"/>
              </a:rPr>
              <a:t>University</a:t>
            </a:r>
            <a:endParaRPr lang="tr-TR" sz="2000" dirty="0" smtClean="0">
              <a:latin typeface="Times New Roman" panose="02020603050405020304" pitchFamily="18" charset="0"/>
              <a:cs typeface="Times New Roman" panose="02020603050405020304" pitchFamily="18" charset="0"/>
            </a:endParaRPr>
          </a:p>
          <a:p>
            <a:endParaRPr lang="tr-TR" sz="2000" dirty="0">
              <a:latin typeface="Times New Roman" panose="02020603050405020304" pitchFamily="18" charset="0"/>
              <a:cs typeface="Times New Roman" panose="02020603050405020304" pitchFamily="18" charset="0"/>
            </a:endParaRPr>
          </a:p>
          <a:p>
            <a:r>
              <a:rPr lang="tr-TR" sz="2000" dirty="0" smtClean="0">
                <a:latin typeface="Times New Roman" panose="02020603050405020304" pitchFamily="18" charset="0"/>
                <a:cs typeface="Times New Roman" panose="02020603050405020304" pitchFamily="18" charset="0"/>
              </a:rPr>
              <a:t>Sait Kursunoglu, </a:t>
            </a:r>
            <a:r>
              <a:rPr lang="tr-TR" sz="2000" dirty="0" err="1" smtClean="0">
                <a:latin typeface="Times New Roman" panose="02020603050405020304" pitchFamily="18" charset="0"/>
                <a:cs typeface="Times New Roman" panose="02020603050405020304" pitchFamily="18" charset="0"/>
              </a:rPr>
              <a:t>PhD</a:t>
            </a:r>
            <a:r>
              <a:rPr lang="tr-TR" sz="2000" dirty="0" smtClean="0">
                <a:latin typeface="Times New Roman" panose="02020603050405020304" pitchFamily="18" charset="0"/>
                <a:cs typeface="Times New Roman" panose="02020603050405020304" pitchFamily="18" charset="0"/>
              </a:rPr>
              <a:t>, Abdullah </a:t>
            </a:r>
            <a:r>
              <a:rPr lang="tr-TR" sz="2000" dirty="0" err="1" smtClean="0">
                <a:latin typeface="Times New Roman" panose="02020603050405020304" pitchFamily="18" charset="0"/>
                <a:cs typeface="Times New Roman" panose="02020603050405020304" pitchFamily="18" charset="0"/>
              </a:rPr>
              <a:t>Gul</a:t>
            </a:r>
            <a:r>
              <a:rPr lang="tr-TR" sz="2000" dirty="0" smtClean="0">
                <a:latin typeface="Times New Roman" panose="02020603050405020304" pitchFamily="18" charset="0"/>
                <a:cs typeface="Times New Roman" panose="02020603050405020304" pitchFamily="18" charset="0"/>
              </a:rPr>
              <a:t> </a:t>
            </a:r>
            <a:r>
              <a:rPr lang="tr-TR" sz="2000" dirty="0" err="1" smtClean="0">
                <a:latin typeface="Times New Roman" panose="02020603050405020304" pitchFamily="18" charset="0"/>
                <a:cs typeface="Times New Roman" panose="02020603050405020304" pitchFamily="18" charset="0"/>
              </a:rPr>
              <a:t>University</a:t>
            </a:r>
            <a:endParaRPr lang="tr-TR" sz="2000" dirty="0" smtClean="0">
              <a:latin typeface="Times New Roman" panose="02020603050405020304" pitchFamily="18" charset="0"/>
              <a:cs typeface="Times New Roman" panose="02020603050405020304" pitchFamily="18" charset="0"/>
            </a:endParaRPr>
          </a:p>
          <a:p>
            <a:endParaRPr lang="tr-TR" sz="2000" dirty="0" smtClean="0">
              <a:latin typeface="Times New Roman" panose="02020603050405020304" pitchFamily="18" charset="0"/>
              <a:cs typeface="Times New Roman" panose="02020603050405020304" pitchFamily="18" charset="0"/>
            </a:endParaRPr>
          </a:p>
          <a:p>
            <a:r>
              <a:rPr lang="tr-TR" sz="2000" dirty="0" smtClean="0">
                <a:latin typeface="Times New Roman" panose="02020603050405020304" pitchFamily="18" charset="0"/>
                <a:cs typeface="Times New Roman" panose="02020603050405020304" pitchFamily="18" charset="0"/>
              </a:rPr>
              <a:t>Muammer Kaya, </a:t>
            </a:r>
            <a:r>
              <a:rPr lang="tr-TR" sz="2000" dirty="0" err="1" smtClean="0">
                <a:latin typeface="Times New Roman" panose="02020603050405020304" pitchFamily="18" charset="0"/>
                <a:cs typeface="Times New Roman" panose="02020603050405020304" pitchFamily="18" charset="0"/>
              </a:rPr>
              <a:t>Professor</a:t>
            </a:r>
            <a:r>
              <a:rPr lang="tr-TR" sz="2000" dirty="0" smtClean="0">
                <a:latin typeface="Times New Roman" panose="02020603050405020304" pitchFamily="18" charset="0"/>
                <a:cs typeface="Times New Roman" panose="02020603050405020304" pitchFamily="18" charset="0"/>
              </a:rPr>
              <a:t>, </a:t>
            </a:r>
            <a:r>
              <a:rPr lang="tr-TR" sz="2000" dirty="0" err="1" smtClean="0">
                <a:latin typeface="Times New Roman" panose="02020603050405020304" pitchFamily="18" charset="0"/>
                <a:cs typeface="Times New Roman" panose="02020603050405020304" pitchFamily="18" charset="0"/>
              </a:rPr>
              <a:t>Eskisehir</a:t>
            </a:r>
            <a:r>
              <a:rPr lang="tr-TR" sz="2000" dirty="0" smtClean="0">
                <a:latin typeface="Times New Roman" panose="02020603050405020304" pitchFamily="18" charset="0"/>
                <a:cs typeface="Times New Roman" panose="02020603050405020304" pitchFamily="18" charset="0"/>
              </a:rPr>
              <a:t> Osmangazi </a:t>
            </a:r>
            <a:r>
              <a:rPr lang="tr-TR" sz="2000" dirty="0" err="1" smtClean="0">
                <a:latin typeface="Times New Roman" panose="02020603050405020304" pitchFamily="18" charset="0"/>
                <a:cs typeface="Times New Roman" panose="02020603050405020304" pitchFamily="18" charset="0"/>
              </a:rPr>
              <a:t>University</a:t>
            </a:r>
            <a:endParaRPr lang="tr-TR"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716603135"/>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tr-TR" sz="2800" dirty="0">
                <a:latin typeface="Times New Roman" panose="02020603050405020304" pitchFamily="18" charset="0"/>
                <a:cs typeface="Times New Roman" panose="02020603050405020304" pitchFamily="18" charset="0"/>
              </a:rPr>
              <a:t>EFFECT OF CITRIC AND OXALIC ACID ON DISSOLUTION</a:t>
            </a:r>
            <a:endParaRPr lang="tr-TR" sz="2800" dirty="0"/>
          </a:p>
        </p:txBody>
      </p:sp>
      <p:sp>
        <p:nvSpPr>
          <p:cNvPr id="3" name="İçerik Yer Tutucusu 2"/>
          <p:cNvSpPr>
            <a:spLocks noGrp="1"/>
          </p:cNvSpPr>
          <p:nvPr>
            <p:ph idx="1"/>
          </p:nvPr>
        </p:nvSpPr>
        <p:spPr/>
        <p:txBody>
          <a:bodyPr/>
          <a:lstStyle/>
          <a:p>
            <a:pPr marL="0" indent="0">
              <a:buNone/>
            </a:pPr>
            <a:r>
              <a:rPr lang="tr-TR" dirty="0" err="1" smtClean="0"/>
              <a:t>Therefore</a:t>
            </a:r>
            <a:r>
              <a:rPr lang="tr-TR" dirty="0" smtClean="0"/>
              <a:t>,</a:t>
            </a:r>
          </a:p>
          <a:p>
            <a:r>
              <a:rPr lang="en-US" dirty="0"/>
              <a:t>The tested results indicated that </a:t>
            </a:r>
            <a:r>
              <a:rPr lang="en-US" u="sng" dirty="0"/>
              <a:t>citric acid is the most appropriate </a:t>
            </a:r>
            <a:r>
              <a:rPr lang="en-US" u="sng" dirty="0" err="1"/>
              <a:t>lixiviant</a:t>
            </a:r>
            <a:r>
              <a:rPr lang="en-US" u="sng" dirty="0"/>
              <a:t> for the selective separation of Zn from the </a:t>
            </a:r>
            <a:r>
              <a:rPr lang="en-US" u="sng" dirty="0" err="1"/>
              <a:t>Pb</a:t>
            </a:r>
            <a:r>
              <a:rPr lang="en-US" u="sng" dirty="0"/>
              <a:t>, As and Fe containing flotation tailing samples. </a:t>
            </a:r>
            <a:endParaRPr lang="tr-TR" u="sng" dirty="0" smtClean="0"/>
          </a:p>
          <a:p>
            <a:r>
              <a:rPr lang="en-US" dirty="0" smtClean="0"/>
              <a:t>It </a:t>
            </a:r>
            <a:r>
              <a:rPr lang="en-US" dirty="0"/>
              <a:t>was also determined that </a:t>
            </a:r>
            <a:r>
              <a:rPr lang="en-US" u="sng" dirty="0"/>
              <a:t>there is no beneficial effect of oxalic acid on the Zn dissolution whereas oxalic acid has a crucial effect on the removal of Fe and As from the flotation tailing</a:t>
            </a:r>
            <a:r>
              <a:rPr lang="en-US" dirty="0"/>
              <a:t>. </a:t>
            </a:r>
            <a:endParaRPr lang="tr-TR" dirty="0" smtClean="0"/>
          </a:p>
          <a:p>
            <a:r>
              <a:rPr lang="en-US" dirty="0" smtClean="0"/>
              <a:t>Hence</a:t>
            </a:r>
            <a:r>
              <a:rPr lang="en-US" dirty="0"/>
              <a:t>, a citric acid leaching was decided to investigate for the separation of Zn, </a:t>
            </a:r>
            <a:r>
              <a:rPr lang="en-US" dirty="0" err="1"/>
              <a:t>Pb</a:t>
            </a:r>
            <a:r>
              <a:rPr lang="en-US" dirty="0"/>
              <a:t> and Fe from the flotation tailing. </a:t>
            </a:r>
            <a:endParaRPr lang="tr-TR" dirty="0"/>
          </a:p>
          <a:p>
            <a:endParaRPr lang="tr-TR" dirty="0"/>
          </a:p>
        </p:txBody>
      </p:sp>
    </p:spTree>
    <p:extLst>
      <p:ext uri="{BB962C8B-B14F-4D97-AF65-F5344CB8AC3E}">
        <p14:creationId xmlns:p14="http://schemas.microsoft.com/office/powerpoint/2010/main" xmlns="" val="2373705267"/>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pPr algn="ctr"/>
            <a:r>
              <a:rPr lang="en-US" sz="3100" b="1" dirty="0" smtClean="0">
                <a:latin typeface="Times New Roman" panose="02020603050405020304" pitchFamily="18" charset="0"/>
                <a:cs typeface="Times New Roman" panose="02020603050405020304" pitchFamily="18" charset="0"/>
              </a:rPr>
              <a:t>EFFECT OF CITRIC ACID CONCENTRATION ON METAL DISSOLUTION</a:t>
            </a:r>
            <a:r>
              <a:rPr lang="tr-TR" dirty="0"/>
              <a:t/>
            </a:r>
            <a:br>
              <a:rPr lang="tr-TR" dirty="0"/>
            </a:br>
            <a:endParaRPr lang="tr-TR" dirty="0"/>
          </a:p>
        </p:txBody>
      </p:sp>
      <p:sp>
        <p:nvSpPr>
          <p:cNvPr id="3" name="İçerik Yer Tutucusu 2"/>
          <p:cNvSpPr>
            <a:spLocks noGrp="1"/>
          </p:cNvSpPr>
          <p:nvPr>
            <p:ph sz="half" idx="1"/>
          </p:nvPr>
        </p:nvSpPr>
        <p:spPr>
          <a:xfrm>
            <a:off x="838200" y="1410789"/>
            <a:ext cx="5181600" cy="4766174"/>
          </a:xfrm>
        </p:spPr>
        <p:txBody>
          <a:bodyPr>
            <a:normAutofit/>
          </a:bodyPr>
          <a:lstStyle/>
          <a:p>
            <a:pPr marL="0" indent="0" algn="just">
              <a:buNone/>
            </a:pPr>
            <a:r>
              <a:rPr lang="en-US" dirty="0">
                <a:latin typeface="Times New Roman" panose="02020603050405020304" pitchFamily="18" charset="0"/>
                <a:cs typeface="Times New Roman" panose="02020603050405020304" pitchFamily="18" charset="0"/>
              </a:rPr>
              <a:t>From Fig. </a:t>
            </a:r>
            <a:r>
              <a:rPr lang="tr-TR" dirty="0" smtClean="0">
                <a:latin typeface="Times New Roman" panose="02020603050405020304" pitchFamily="18" charset="0"/>
                <a:cs typeface="Times New Roman" panose="02020603050405020304" pitchFamily="18" charset="0"/>
              </a:rPr>
              <a:t>6</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 maximum Zn dissolution was determined as 90.1% using 0.5 M citric acid at 80°C leaching temperature for 180 min. leaching </a:t>
            </a:r>
            <a:r>
              <a:rPr lang="en-US" dirty="0" smtClean="0">
                <a:latin typeface="Times New Roman" panose="02020603050405020304" pitchFamily="18" charset="0"/>
                <a:cs typeface="Times New Roman" panose="02020603050405020304" pitchFamily="18" charset="0"/>
              </a:rPr>
              <a:t>time </a:t>
            </a:r>
            <a:r>
              <a:rPr lang="en-US" dirty="0">
                <a:latin typeface="Times New Roman" panose="02020603050405020304" pitchFamily="18" charset="0"/>
                <a:cs typeface="Times New Roman" panose="02020603050405020304" pitchFamily="18" charset="0"/>
              </a:rPr>
              <a:t>while the Fe, </a:t>
            </a:r>
            <a:r>
              <a:rPr lang="en-US" dirty="0" err="1">
                <a:latin typeface="Times New Roman" panose="02020603050405020304" pitchFamily="18" charset="0"/>
                <a:cs typeface="Times New Roman" panose="02020603050405020304" pitchFamily="18" charset="0"/>
              </a:rPr>
              <a:t>Pb</a:t>
            </a:r>
            <a:r>
              <a:rPr lang="en-US" dirty="0">
                <a:latin typeface="Times New Roman" panose="02020603050405020304" pitchFamily="18" charset="0"/>
                <a:cs typeface="Times New Roman" panose="02020603050405020304" pitchFamily="18" charset="0"/>
              </a:rPr>
              <a:t> and As dissolutions were between 7% and 17</a:t>
            </a:r>
            <a:r>
              <a:rPr lang="en-US" dirty="0" smtClean="0">
                <a:latin typeface="Times New Roman" panose="02020603050405020304" pitchFamily="18" charset="0"/>
                <a:cs typeface="Times New Roman" panose="02020603050405020304" pitchFamily="18" charset="0"/>
              </a:rPr>
              <a:t>%.</a:t>
            </a:r>
            <a:endParaRPr lang="tr-TR" dirty="0">
              <a:latin typeface="Times New Roman" panose="02020603050405020304" pitchFamily="18" charset="0"/>
              <a:cs typeface="Times New Roman" panose="02020603050405020304" pitchFamily="18" charset="0"/>
            </a:endParaRPr>
          </a:p>
        </p:txBody>
      </p:sp>
      <p:graphicFrame>
        <p:nvGraphicFramePr>
          <p:cNvPr id="5" name="İçerik Yer Tutucusu 4"/>
          <p:cNvGraphicFramePr>
            <a:graphicFrameLocks noGrp="1"/>
          </p:cNvGraphicFramePr>
          <p:nvPr>
            <p:ph sz="half" idx="2"/>
            <p:extLst>
              <p:ext uri="{D42A27DB-BD31-4B8C-83A1-F6EECF244321}">
                <p14:modId xmlns:p14="http://schemas.microsoft.com/office/powerpoint/2010/main" xmlns="" val="2144961727"/>
              </p:ext>
            </p:extLst>
          </p:nvPr>
        </p:nvGraphicFramePr>
        <p:xfrm>
          <a:off x="6172200" y="1410789"/>
          <a:ext cx="5181600" cy="4258491"/>
        </p:xfrm>
        <a:graphic>
          <a:graphicData uri="http://schemas.openxmlformats.org/drawingml/2006/chart">
            <c:chart xmlns:c="http://schemas.openxmlformats.org/drawingml/2006/chart" xmlns:r="http://schemas.openxmlformats.org/officeDocument/2006/relationships" r:id="rId2"/>
          </a:graphicData>
        </a:graphic>
      </p:graphicFrame>
      <p:sp>
        <p:nvSpPr>
          <p:cNvPr id="6" name="Dikdörtgen 5"/>
          <p:cNvSpPr/>
          <p:nvPr/>
        </p:nvSpPr>
        <p:spPr>
          <a:xfrm>
            <a:off x="5882640" y="5669280"/>
            <a:ext cx="6096000" cy="981423"/>
          </a:xfrm>
          <a:prstGeom prst="rect">
            <a:avLst/>
          </a:prstGeom>
        </p:spPr>
        <p:txBody>
          <a:bodyPr>
            <a:spAutoFit/>
          </a:bodyPr>
          <a:lstStyle/>
          <a:p>
            <a:pPr algn="ctr">
              <a:lnSpc>
                <a:spcPct val="107000"/>
              </a:lnSpc>
              <a:spcAft>
                <a:spcPts val="0"/>
              </a:spcAft>
            </a:pPr>
            <a:r>
              <a:rPr lang="en-US" dirty="0">
                <a:latin typeface="Calibri" panose="020F0502020204030204" pitchFamily="34" charset="0"/>
                <a:ea typeface="Calibri" panose="020F0502020204030204" pitchFamily="34" charset="0"/>
                <a:cs typeface="Times New Roman" panose="02020603050405020304" pitchFamily="18" charset="0"/>
              </a:rPr>
              <a:t>Figure </a:t>
            </a:r>
            <a:r>
              <a:rPr lang="tr-TR" dirty="0" smtClean="0">
                <a:latin typeface="Calibri" panose="020F0502020204030204" pitchFamily="34" charset="0"/>
                <a:ea typeface="Calibri" panose="020F0502020204030204" pitchFamily="34" charset="0"/>
                <a:cs typeface="Times New Roman" panose="02020603050405020304" pitchFamily="18" charset="0"/>
              </a:rPr>
              <a:t>6</a:t>
            </a:r>
            <a:r>
              <a:rPr lang="en-US" dirty="0" smtClean="0">
                <a:latin typeface="Calibri" panose="020F0502020204030204" pitchFamily="34" charset="0"/>
                <a:ea typeface="Calibri" panose="020F0502020204030204" pitchFamily="34" charset="0"/>
                <a:cs typeface="Times New Roman" panose="02020603050405020304" pitchFamily="18" charset="0"/>
              </a:rPr>
              <a:t>. </a:t>
            </a:r>
            <a:r>
              <a:rPr lang="en-US" dirty="0">
                <a:latin typeface="Calibri" panose="020F0502020204030204" pitchFamily="34" charset="0"/>
                <a:ea typeface="Calibri" panose="020F0502020204030204" pitchFamily="34" charset="0"/>
                <a:cs typeface="Times New Roman" panose="02020603050405020304" pitchFamily="18" charset="0"/>
              </a:rPr>
              <a:t>Effect of citric acid and temperature on metal dissolutions (Conditions: citric acid concentration: </a:t>
            </a:r>
            <a:r>
              <a:rPr lang="en-US" b="1" dirty="0">
                <a:latin typeface="Calibri" panose="020F0502020204030204" pitchFamily="34" charset="0"/>
                <a:ea typeface="Calibri" panose="020F0502020204030204" pitchFamily="34" charset="0"/>
                <a:cs typeface="Times New Roman" panose="02020603050405020304" pitchFamily="18" charset="0"/>
              </a:rPr>
              <a:t>0.5 M</a:t>
            </a:r>
            <a:r>
              <a:rPr lang="en-US" dirty="0">
                <a:latin typeface="Calibri" panose="020F0502020204030204" pitchFamily="34" charset="0"/>
                <a:ea typeface="Calibri" panose="020F0502020204030204" pitchFamily="34" charset="0"/>
                <a:cs typeface="Times New Roman" panose="02020603050405020304" pitchFamily="18" charset="0"/>
              </a:rPr>
              <a:t>, temperature: 80°C, S/L ratio: 1/10).</a:t>
            </a:r>
            <a:endParaRPr lang="tr-TR"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401866768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en-US" sz="2800" b="1" dirty="0">
                <a:latin typeface="Times New Roman" panose="02020603050405020304" pitchFamily="18" charset="0"/>
                <a:cs typeface="Times New Roman" panose="02020603050405020304" pitchFamily="18" charset="0"/>
              </a:rPr>
              <a:t>EFFECT OF CITRIC ACID CONCENTRATION ON METAL DISSOLUTION</a:t>
            </a:r>
            <a:endParaRPr lang="tr-TR" sz="2800" dirty="0"/>
          </a:p>
        </p:txBody>
      </p:sp>
      <p:sp>
        <p:nvSpPr>
          <p:cNvPr id="3" name="İçerik Yer Tutucusu 2"/>
          <p:cNvSpPr>
            <a:spLocks noGrp="1"/>
          </p:cNvSpPr>
          <p:nvPr>
            <p:ph sz="half" idx="1"/>
          </p:nvPr>
        </p:nvSpPr>
        <p:spPr>
          <a:xfrm>
            <a:off x="914400" y="1566137"/>
            <a:ext cx="5181600" cy="4351338"/>
          </a:xfrm>
        </p:spPr>
        <p:txBody>
          <a:bodyPr/>
          <a:lstStyle/>
          <a:p>
            <a:pPr marL="0" indent="0" algn="just">
              <a:buNone/>
            </a:pPr>
            <a:r>
              <a:rPr lang="en-US" dirty="0">
                <a:latin typeface="Times New Roman" panose="02020603050405020304" pitchFamily="18" charset="0"/>
                <a:cs typeface="Times New Roman" panose="02020603050405020304" pitchFamily="18" charset="0"/>
              </a:rPr>
              <a:t>Maximum 91% Zn was taken into the leach solution after 180 min. leaching time at 80°C leaching temperature while the </a:t>
            </a:r>
            <a:r>
              <a:rPr lang="en-US" dirty="0" err="1">
                <a:latin typeface="Times New Roman" panose="02020603050405020304" pitchFamily="18" charset="0"/>
                <a:cs typeface="Times New Roman" panose="02020603050405020304" pitchFamily="18" charset="0"/>
              </a:rPr>
              <a:t>Pb</a:t>
            </a:r>
            <a:r>
              <a:rPr lang="en-US" dirty="0">
                <a:latin typeface="Times New Roman" panose="02020603050405020304" pitchFamily="18" charset="0"/>
                <a:cs typeface="Times New Roman" panose="02020603050405020304" pitchFamily="18" charset="0"/>
              </a:rPr>
              <a:t>, Fe and As dissolutions were found to be between 10% and 20% (Figure </a:t>
            </a:r>
            <a:r>
              <a:rPr lang="tr-TR" dirty="0" smtClean="0">
                <a:latin typeface="Times New Roman" panose="02020603050405020304" pitchFamily="18" charset="0"/>
                <a:cs typeface="Times New Roman" panose="02020603050405020304" pitchFamily="18" charset="0"/>
              </a:rPr>
              <a:t>7</a:t>
            </a:r>
            <a:r>
              <a:rPr lang="en-US" dirty="0" smtClean="0">
                <a:latin typeface="Times New Roman" panose="02020603050405020304" pitchFamily="18" charset="0"/>
                <a:cs typeface="Times New Roman" panose="02020603050405020304" pitchFamily="18" charset="0"/>
              </a:rPr>
              <a:t>).</a:t>
            </a:r>
            <a:r>
              <a:rPr lang="en-US" dirty="0"/>
              <a:t> </a:t>
            </a:r>
            <a:r>
              <a:rPr lang="tr-TR" u="sng" dirty="0" err="1" smtClean="0"/>
              <a:t>It</a:t>
            </a:r>
            <a:r>
              <a:rPr lang="tr-TR" u="sng" dirty="0" smtClean="0"/>
              <a:t> </a:t>
            </a:r>
            <a:r>
              <a:rPr lang="tr-TR" u="sng" dirty="0" err="1" smtClean="0"/>
              <a:t>was</a:t>
            </a:r>
            <a:r>
              <a:rPr lang="tr-TR" u="sng" dirty="0" smtClean="0"/>
              <a:t> </a:t>
            </a:r>
            <a:r>
              <a:rPr lang="tr-TR" u="sng" dirty="0" err="1" smtClean="0"/>
              <a:t>found</a:t>
            </a:r>
            <a:r>
              <a:rPr lang="tr-TR" u="sng" dirty="0" smtClean="0"/>
              <a:t> </a:t>
            </a:r>
            <a:r>
              <a:rPr lang="tr-TR" u="sng" dirty="0" err="1" smtClean="0"/>
              <a:t>that</a:t>
            </a:r>
            <a:r>
              <a:rPr lang="tr-TR" u="sng" dirty="0" smtClean="0"/>
              <a:t> </a:t>
            </a:r>
            <a:r>
              <a:rPr lang="tr-TR" u="sng" dirty="0"/>
              <a:t>a</a:t>
            </a:r>
            <a:r>
              <a:rPr lang="en-US" u="sng" dirty="0" smtClean="0"/>
              <a:t>t </a:t>
            </a:r>
            <a:r>
              <a:rPr lang="en-US" u="sng" dirty="0"/>
              <a:t>60</a:t>
            </a:r>
            <a:r>
              <a:rPr lang="en-US" u="sng" baseline="30000" dirty="0"/>
              <a:t>o</a:t>
            </a:r>
            <a:r>
              <a:rPr lang="en-US" u="sng" dirty="0"/>
              <a:t>C leaching temperature, metal dissolution order Zn&gt;As&gt;Fe&gt;</a:t>
            </a:r>
            <a:r>
              <a:rPr lang="en-US" u="sng" dirty="0" err="1"/>
              <a:t>Pb</a:t>
            </a:r>
            <a:r>
              <a:rPr lang="en-US" u="sng" dirty="0"/>
              <a:t> and at 80</a:t>
            </a:r>
            <a:r>
              <a:rPr lang="en-US" u="sng" baseline="30000" dirty="0"/>
              <a:t>o</a:t>
            </a:r>
            <a:r>
              <a:rPr lang="en-US" u="sng" dirty="0"/>
              <a:t>C Zn&gt;Fe&gt;As&gt;</a:t>
            </a:r>
            <a:r>
              <a:rPr lang="en-US" u="sng" dirty="0" err="1"/>
              <a:t>Pb</a:t>
            </a:r>
            <a:r>
              <a:rPr lang="en-US" u="sng" dirty="0"/>
              <a:t>.</a:t>
            </a:r>
            <a:endParaRPr lang="tr-TR" u="sng" dirty="0">
              <a:latin typeface="Times New Roman" panose="02020603050405020304" pitchFamily="18" charset="0"/>
              <a:cs typeface="Times New Roman" panose="02020603050405020304" pitchFamily="18" charset="0"/>
            </a:endParaRPr>
          </a:p>
        </p:txBody>
      </p:sp>
      <p:graphicFrame>
        <p:nvGraphicFramePr>
          <p:cNvPr id="5" name="İçerik Yer Tutucusu 4"/>
          <p:cNvGraphicFramePr>
            <a:graphicFrameLocks noGrp="1"/>
          </p:cNvGraphicFramePr>
          <p:nvPr>
            <p:ph sz="half" idx="2"/>
            <p:extLst>
              <p:ext uri="{D42A27DB-BD31-4B8C-83A1-F6EECF244321}">
                <p14:modId xmlns:p14="http://schemas.microsoft.com/office/powerpoint/2010/main" xmlns="" val="2007524711"/>
              </p:ext>
            </p:extLst>
          </p:nvPr>
        </p:nvGraphicFramePr>
        <p:xfrm>
          <a:off x="6172200" y="1566137"/>
          <a:ext cx="5181600" cy="4103144"/>
        </p:xfrm>
        <a:graphic>
          <a:graphicData uri="http://schemas.openxmlformats.org/drawingml/2006/chart">
            <c:chart xmlns:c="http://schemas.openxmlformats.org/drawingml/2006/chart" xmlns:r="http://schemas.openxmlformats.org/officeDocument/2006/relationships" r:id="rId2"/>
          </a:graphicData>
        </a:graphic>
      </p:graphicFrame>
      <p:sp>
        <p:nvSpPr>
          <p:cNvPr id="6" name="Dikdörtgen 5"/>
          <p:cNvSpPr/>
          <p:nvPr/>
        </p:nvSpPr>
        <p:spPr>
          <a:xfrm>
            <a:off x="5715000" y="5411750"/>
            <a:ext cx="6096000" cy="1277786"/>
          </a:xfrm>
          <a:prstGeom prst="rect">
            <a:avLst/>
          </a:prstGeom>
        </p:spPr>
        <p:txBody>
          <a:bodyPr>
            <a:spAutoFit/>
          </a:bodyPr>
          <a:lstStyle/>
          <a:p>
            <a:pPr algn="ctr">
              <a:lnSpc>
                <a:spcPct val="107000"/>
              </a:lnSpc>
              <a:spcAft>
                <a:spcPts val="0"/>
              </a:spcAft>
            </a:pPr>
            <a:r>
              <a:rPr lang="en-US" dirty="0">
                <a:latin typeface="Calibri" panose="020F0502020204030204" pitchFamily="34" charset="0"/>
                <a:ea typeface="Calibri" panose="020F0502020204030204" pitchFamily="34" charset="0"/>
                <a:cs typeface="Times New Roman" panose="02020603050405020304" pitchFamily="18" charset="0"/>
              </a:rPr>
              <a:t> </a:t>
            </a:r>
            <a:endParaRPr lang="tr-TR"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n-US" dirty="0">
                <a:latin typeface="Calibri" panose="020F0502020204030204" pitchFamily="34" charset="0"/>
                <a:ea typeface="Calibri" panose="020F0502020204030204" pitchFamily="34" charset="0"/>
                <a:cs typeface="Times New Roman" panose="02020603050405020304" pitchFamily="18" charset="0"/>
              </a:rPr>
              <a:t>Figure </a:t>
            </a:r>
            <a:r>
              <a:rPr lang="tr-TR" dirty="0" smtClean="0">
                <a:latin typeface="Calibri" panose="020F0502020204030204" pitchFamily="34" charset="0"/>
                <a:ea typeface="Calibri" panose="020F0502020204030204" pitchFamily="34" charset="0"/>
                <a:cs typeface="Times New Roman" panose="02020603050405020304" pitchFamily="18" charset="0"/>
              </a:rPr>
              <a:t>7</a:t>
            </a:r>
            <a:r>
              <a:rPr lang="en-US" dirty="0" smtClean="0">
                <a:latin typeface="Calibri" panose="020F0502020204030204" pitchFamily="34" charset="0"/>
                <a:ea typeface="Calibri" panose="020F0502020204030204" pitchFamily="34" charset="0"/>
                <a:cs typeface="Times New Roman" panose="02020603050405020304" pitchFamily="18" charset="0"/>
              </a:rPr>
              <a:t>. </a:t>
            </a:r>
            <a:r>
              <a:rPr lang="en-US" dirty="0">
                <a:latin typeface="Calibri" panose="020F0502020204030204" pitchFamily="34" charset="0"/>
                <a:ea typeface="Calibri" panose="020F0502020204030204" pitchFamily="34" charset="0"/>
                <a:cs typeface="Times New Roman" panose="02020603050405020304" pitchFamily="18" charset="0"/>
              </a:rPr>
              <a:t>Effect of citric acid and leaching time on metal dissolutions (Conditions: citric acid concentration: </a:t>
            </a:r>
            <a:r>
              <a:rPr lang="en-US" b="1" dirty="0">
                <a:latin typeface="Calibri" panose="020F0502020204030204" pitchFamily="34" charset="0"/>
                <a:ea typeface="Calibri" panose="020F0502020204030204" pitchFamily="34" charset="0"/>
                <a:cs typeface="Times New Roman" panose="02020603050405020304" pitchFamily="18" charset="0"/>
              </a:rPr>
              <a:t>1 M</a:t>
            </a:r>
            <a:r>
              <a:rPr lang="en-US" dirty="0">
                <a:latin typeface="Calibri" panose="020F0502020204030204" pitchFamily="34" charset="0"/>
                <a:ea typeface="Calibri" panose="020F0502020204030204" pitchFamily="34" charset="0"/>
                <a:cs typeface="Times New Roman" panose="02020603050405020304" pitchFamily="18" charset="0"/>
              </a:rPr>
              <a:t>, temperature: 80°C, S/L ratio: 1/10).</a:t>
            </a:r>
            <a:endParaRPr lang="tr-TR"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978500313"/>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en-US" sz="3100" b="1" dirty="0" smtClean="0"/>
              <a:t>THE EFFECT OF CITRIC ACID IN THE PRESENCE OF NAC</a:t>
            </a:r>
            <a:r>
              <a:rPr lang="tr-TR" sz="3100" b="1" dirty="0"/>
              <a:t>l</a:t>
            </a:r>
            <a:r>
              <a:rPr lang="en-US" sz="3100" b="1" dirty="0" smtClean="0"/>
              <a:t> ADDITION</a:t>
            </a:r>
            <a:r>
              <a:rPr lang="tr-TR" dirty="0"/>
              <a:t/>
            </a:r>
            <a:br>
              <a:rPr lang="tr-TR" dirty="0"/>
            </a:br>
            <a:endParaRPr lang="tr-TR" dirty="0"/>
          </a:p>
        </p:txBody>
      </p:sp>
      <p:sp>
        <p:nvSpPr>
          <p:cNvPr id="3" name="İçerik Yer Tutucusu 2"/>
          <p:cNvSpPr>
            <a:spLocks noGrp="1"/>
          </p:cNvSpPr>
          <p:nvPr>
            <p:ph sz="half" idx="1"/>
          </p:nvPr>
        </p:nvSpPr>
        <p:spPr>
          <a:xfrm>
            <a:off x="838200" y="1005840"/>
            <a:ext cx="5181600" cy="5512526"/>
          </a:xfrm>
        </p:spPr>
        <p:txBody>
          <a:bodyPr>
            <a:normAutofit fontScale="62500" lnSpcReduction="20000"/>
          </a:bodyPr>
          <a:lstStyle/>
          <a:p>
            <a:pPr algn="just"/>
            <a:r>
              <a:rPr lang="en-US" sz="2900" dirty="0">
                <a:latin typeface="Times New Roman" panose="02020603050405020304" pitchFamily="18" charset="0"/>
                <a:cs typeface="Times New Roman" panose="02020603050405020304" pitchFamily="18" charset="0"/>
              </a:rPr>
              <a:t>At 0.5 M citric acid and 0.05 M </a:t>
            </a:r>
            <a:r>
              <a:rPr lang="en-US" sz="2900" dirty="0" err="1">
                <a:latin typeface="Times New Roman" panose="02020603050405020304" pitchFamily="18" charset="0"/>
                <a:cs typeface="Times New Roman" panose="02020603050405020304" pitchFamily="18" charset="0"/>
              </a:rPr>
              <a:t>NaCl</a:t>
            </a:r>
            <a:r>
              <a:rPr lang="en-US" sz="2900" dirty="0">
                <a:latin typeface="Times New Roman" panose="02020603050405020304" pitchFamily="18" charset="0"/>
                <a:cs typeface="Times New Roman" panose="02020603050405020304" pitchFamily="18" charset="0"/>
              </a:rPr>
              <a:t> concentrations and 60</a:t>
            </a:r>
            <a:r>
              <a:rPr lang="en-US" sz="2900" baseline="30000" dirty="0">
                <a:latin typeface="Times New Roman" panose="02020603050405020304" pitchFamily="18" charset="0"/>
                <a:cs typeface="Times New Roman" panose="02020603050405020304" pitchFamily="18" charset="0"/>
              </a:rPr>
              <a:t>o</a:t>
            </a:r>
            <a:r>
              <a:rPr lang="en-US" sz="2900" dirty="0">
                <a:latin typeface="Times New Roman" panose="02020603050405020304" pitchFamily="18" charset="0"/>
                <a:cs typeface="Times New Roman" panose="02020603050405020304" pitchFamily="18" charset="0"/>
              </a:rPr>
              <a:t>C, Zn dissolution was 58.1% at 30 min and 74.0% at 120 min. </a:t>
            </a:r>
            <a:r>
              <a:rPr lang="en-US" sz="2900" dirty="0" err="1">
                <a:latin typeface="Times New Roman" panose="02020603050405020304" pitchFamily="18" charset="0"/>
                <a:cs typeface="Times New Roman" panose="02020603050405020304" pitchFamily="18" charset="0"/>
              </a:rPr>
              <a:t>Pb</a:t>
            </a:r>
            <a:r>
              <a:rPr lang="en-US" sz="2900" dirty="0">
                <a:latin typeface="Times New Roman" panose="02020603050405020304" pitchFamily="18" charset="0"/>
                <a:cs typeface="Times New Roman" panose="02020603050405020304" pitchFamily="18" charset="0"/>
              </a:rPr>
              <a:t> dissolution was 7.2% at 30 min. and 7.5% at 120 min. Fe dissolution was 11.9% at 30 min and 16.5% at 120 min. As dissolution was 14.5% at 30 min and 15.9% at 120 min. (Figure </a:t>
            </a:r>
            <a:r>
              <a:rPr lang="tr-TR" sz="2900" dirty="0">
                <a:latin typeface="Times New Roman" panose="02020603050405020304" pitchFamily="18" charset="0"/>
                <a:cs typeface="Times New Roman" panose="02020603050405020304" pitchFamily="18" charset="0"/>
              </a:rPr>
              <a:t>8</a:t>
            </a:r>
            <a:r>
              <a:rPr lang="en-US" sz="2900" dirty="0" smtClean="0">
                <a:latin typeface="Times New Roman" panose="02020603050405020304" pitchFamily="18" charset="0"/>
                <a:cs typeface="Times New Roman" panose="02020603050405020304" pitchFamily="18" charset="0"/>
              </a:rPr>
              <a:t>).</a:t>
            </a:r>
            <a:r>
              <a:rPr lang="tr-TR" sz="2900" dirty="0" smtClean="0">
                <a:latin typeface="Times New Roman" panose="02020603050405020304" pitchFamily="18" charset="0"/>
                <a:cs typeface="Times New Roman" panose="02020603050405020304" pitchFamily="18" charset="0"/>
              </a:rPr>
              <a:t> </a:t>
            </a:r>
          </a:p>
          <a:p>
            <a:pPr algn="just"/>
            <a:r>
              <a:rPr lang="en-US" sz="2900" dirty="0" smtClean="0">
                <a:latin typeface="Times New Roman" panose="02020603050405020304" pitchFamily="18" charset="0"/>
                <a:cs typeface="Times New Roman" panose="02020603050405020304" pitchFamily="18" charset="0"/>
              </a:rPr>
              <a:t>Metal </a:t>
            </a:r>
            <a:r>
              <a:rPr lang="en-US" sz="2900" dirty="0">
                <a:latin typeface="Times New Roman" panose="02020603050405020304" pitchFamily="18" charset="0"/>
                <a:cs typeface="Times New Roman" panose="02020603050405020304" pitchFamily="18" charset="0"/>
              </a:rPr>
              <a:t>extraction order changed as Zn&gt;Fe&gt;As&gt;</a:t>
            </a:r>
            <a:r>
              <a:rPr lang="en-US" sz="2900" dirty="0" err="1">
                <a:latin typeface="Times New Roman" panose="02020603050405020304" pitchFamily="18" charset="0"/>
                <a:cs typeface="Times New Roman" panose="02020603050405020304" pitchFamily="18" charset="0"/>
              </a:rPr>
              <a:t>Pb</a:t>
            </a:r>
            <a:r>
              <a:rPr lang="en-US" sz="2900" dirty="0">
                <a:latin typeface="Times New Roman" panose="02020603050405020304" pitchFamily="18" charset="0"/>
                <a:cs typeface="Times New Roman" panose="02020603050405020304" pitchFamily="18" charset="0"/>
              </a:rPr>
              <a:t> under these conditions</a:t>
            </a:r>
            <a:r>
              <a:rPr lang="en-US" sz="2900" dirty="0" smtClean="0">
                <a:latin typeface="Times New Roman" panose="02020603050405020304" pitchFamily="18" charset="0"/>
                <a:cs typeface="Times New Roman" panose="02020603050405020304" pitchFamily="18" charset="0"/>
              </a:rPr>
              <a:t>.</a:t>
            </a:r>
            <a:r>
              <a:rPr lang="tr-TR" sz="2900" dirty="0" smtClean="0">
                <a:latin typeface="Times New Roman" panose="02020603050405020304" pitchFamily="18" charset="0"/>
                <a:cs typeface="Times New Roman" panose="02020603050405020304" pitchFamily="18" charset="0"/>
              </a:rPr>
              <a:t> </a:t>
            </a:r>
          </a:p>
          <a:p>
            <a:pPr algn="just"/>
            <a:r>
              <a:rPr lang="en-US" sz="2900" dirty="0" smtClean="0">
                <a:latin typeface="Times New Roman" panose="02020603050405020304" pitchFamily="18" charset="0"/>
                <a:cs typeface="Times New Roman" panose="02020603050405020304" pitchFamily="18" charset="0"/>
              </a:rPr>
              <a:t>Presence </a:t>
            </a:r>
            <a:r>
              <a:rPr lang="en-US" sz="2900" dirty="0">
                <a:latin typeface="Times New Roman" panose="02020603050405020304" pitchFamily="18" charset="0"/>
                <a:cs typeface="Times New Roman" panose="02020603050405020304" pitchFamily="18" charset="0"/>
              </a:rPr>
              <a:t>of </a:t>
            </a:r>
            <a:r>
              <a:rPr lang="en-US" sz="2900" dirty="0" err="1">
                <a:latin typeface="Times New Roman" panose="02020603050405020304" pitchFamily="18" charset="0"/>
                <a:cs typeface="Times New Roman" panose="02020603050405020304" pitchFamily="18" charset="0"/>
              </a:rPr>
              <a:t>NaCl</a:t>
            </a:r>
            <a:r>
              <a:rPr lang="en-US" sz="2900" dirty="0">
                <a:latin typeface="Times New Roman" panose="02020603050405020304" pitchFamily="18" charset="0"/>
                <a:cs typeface="Times New Roman" panose="02020603050405020304" pitchFamily="18" charset="0"/>
              </a:rPr>
              <a:t> slightly decreased the Zn dissolution from 74.7% to 74% and increased As co-dissolution from 12.7% to 15.9%, Fe co-dissolution from 11.5% to 16.5% and </a:t>
            </a:r>
            <a:r>
              <a:rPr lang="en-US" sz="2900" dirty="0" err="1">
                <a:latin typeface="Times New Roman" panose="02020603050405020304" pitchFamily="18" charset="0"/>
                <a:cs typeface="Times New Roman" panose="02020603050405020304" pitchFamily="18" charset="0"/>
              </a:rPr>
              <a:t>Pb</a:t>
            </a:r>
            <a:r>
              <a:rPr lang="en-US" sz="2900" dirty="0">
                <a:latin typeface="Times New Roman" panose="02020603050405020304" pitchFamily="18" charset="0"/>
                <a:cs typeface="Times New Roman" panose="02020603050405020304" pitchFamily="18" charset="0"/>
              </a:rPr>
              <a:t> co-dissolution from 6.3% to 7.5</a:t>
            </a:r>
            <a:r>
              <a:rPr lang="en-US" sz="2900" dirty="0" smtClean="0">
                <a:latin typeface="Times New Roman" panose="02020603050405020304" pitchFamily="18" charset="0"/>
                <a:cs typeface="Times New Roman" panose="02020603050405020304" pitchFamily="18" charset="0"/>
              </a:rPr>
              <a:t>%.</a:t>
            </a:r>
            <a:endParaRPr lang="tr-TR" sz="2900" dirty="0" smtClean="0">
              <a:latin typeface="Times New Roman" panose="02020603050405020304" pitchFamily="18" charset="0"/>
              <a:cs typeface="Times New Roman" panose="02020603050405020304" pitchFamily="18" charset="0"/>
            </a:endParaRPr>
          </a:p>
          <a:p>
            <a:pPr algn="just"/>
            <a:r>
              <a:rPr lang="en-US" sz="2900" dirty="0" smtClean="0">
                <a:latin typeface="Times New Roman" panose="02020603050405020304" pitchFamily="18" charset="0"/>
                <a:cs typeface="Times New Roman" panose="02020603050405020304" pitchFamily="18" charset="0"/>
              </a:rPr>
              <a:t> </a:t>
            </a:r>
            <a:r>
              <a:rPr lang="en-US" sz="2900" dirty="0">
                <a:latin typeface="Times New Roman" panose="02020603050405020304" pitchFamily="18" charset="0"/>
                <a:cs typeface="Times New Roman" panose="02020603050405020304" pitchFamily="18" charset="0"/>
              </a:rPr>
              <a:t>Presence of chloride anions along with H</a:t>
            </a:r>
            <a:r>
              <a:rPr lang="en-US" sz="2900" baseline="30000" dirty="0">
                <a:latin typeface="Times New Roman" panose="02020603050405020304" pitchFamily="18" charset="0"/>
                <a:cs typeface="Times New Roman" panose="02020603050405020304" pitchFamily="18" charset="0"/>
              </a:rPr>
              <a:t>+</a:t>
            </a:r>
            <a:r>
              <a:rPr lang="en-US" sz="2900" dirty="0">
                <a:latin typeface="Times New Roman" panose="02020603050405020304" pitchFamily="18" charset="0"/>
                <a:cs typeface="Times New Roman" panose="02020603050405020304" pitchFamily="18" charset="0"/>
              </a:rPr>
              <a:t> from citric acid catalyzed the dissolution of Zn and involve in the rate controlling step  in the previous studies. </a:t>
            </a:r>
            <a:endParaRPr lang="tr-TR" sz="2900" dirty="0" smtClean="0">
              <a:latin typeface="Times New Roman" panose="02020603050405020304" pitchFamily="18" charset="0"/>
              <a:cs typeface="Times New Roman" panose="02020603050405020304" pitchFamily="18" charset="0"/>
            </a:endParaRPr>
          </a:p>
          <a:p>
            <a:pPr algn="just"/>
            <a:r>
              <a:rPr lang="en-US" sz="2900" b="1" u="sng" dirty="0" smtClean="0">
                <a:latin typeface="Times New Roman" panose="02020603050405020304" pitchFamily="18" charset="0"/>
                <a:cs typeface="Times New Roman" panose="02020603050405020304" pitchFamily="18" charset="0"/>
              </a:rPr>
              <a:t>For </a:t>
            </a:r>
            <a:r>
              <a:rPr lang="en-US" sz="2900" b="1" u="sng" dirty="0">
                <a:latin typeface="Times New Roman" panose="02020603050405020304" pitchFamily="18" charset="0"/>
                <a:cs typeface="Times New Roman" panose="02020603050405020304" pitchFamily="18" charset="0"/>
              </a:rPr>
              <a:t>our complex floatation tailing samples, addition of </a:t>
            </a:r>
            <a:r>
              <a:rPr lang="en-US" sz="2900" b="1" u="sng" dirty="0" err="1">
                <a:latin typeface="Times New Roman" panose="02020603050405020304" pitchFamily="18" charset="0"/>
                <a:cs typeface="Times New Roman" panose="02020603050405020304" pitchFamily="18" charset="0"/>
              </a:rPr>
              <a:t>NaCl</a:t>
            </a:r>
            <a:r>
              <a:rPr lang="en-US" sz="2900" b="1" u="sng" dirty="0">
                <a:latin typeface="Times New Roman" panose="02020603050405020304" pitchFamily="18" charset="0"/>
                <a:cs typeface="Times New Roman" panose="02020603050405020304" pitchFamily="18" charset="0"/>
              </a:rPr>
              <a:t> into citric acid, reduced the Zn dissolution and </a:t>
            </a:r>
            <a:r>
              <a:rPr lang="en-US" sz="2900" b="1" u="sng" dirty="0" smtClean="0">
                <a:latin typeface="Times New Roman" panose="02020603050405020304" pitchFamily="18" charset="0"/>
                <a:cs typeface="Times New Roman" panose="02020603050405020304" pitchFamily="18" charset="0"/>
              </a:rPr>
              <a:t>s</a:t>
            </a:r>
            <a:r>
              <a:rPr lang="tr-TR" sz="2900" b="1" u="sng" dirty="0" err="1" smtClean="0">
                <a:latin typeface="Times New Roman" panose="02020603050405020304" pitchFamily="18" charset="0"/>
                <a:cs typeface="Times New Roman" panose="02020603050405020304" pitchFamily="18" charset="0"/>
              </a:rPr>
              <a:t>light</a:t>
            </a:r>
            <a:r>
              <a:rPr lang="en-US" sz="2900" b="1" u="sng" dirty="0" err="1" smtClean="0">
                <a:latin typeface="Times New Roman" panose="02020603050405020304" pitchFamily="18" charset="0"/>
                <a:cs typeface="Times New Roman" panose="02020603050405020304" pitchFamily="18" charset="0"/>
              </a:rPr>
              <a:t>ly</a:t>
            </a:r>
            <a:r>
              <a:rPr lang="en-US" sz="2900" b="1" u="sng" dirty="0" smtClean="0">
                <a:latin typeface="Times New Roman" panose="02020603050405020304" pitchFamily="18" charset="0"/>
                <a:cs typeface="Times New Roman" panose="02020603050405020304" pitchFamily="18" charset="0"/>
              </a:rPr>
              <a:t> </a:t>
            </a:r>
            <a:r>
              <a:rPr lang="en-US" sz="2900" b="1" u="sng" dirty="0">
                <a:latin typeface="Times New Roman" panose="02020603050405020304" pitchFamily="18" charset="0"/>
                <a:cs typeface="Times New Roman" panose="02020603050405020304" pitchFamily="18" charset="0"/>
              </a:rPr>
              <a:t>increased impurity Fe and As dissolutions. Therefore, addition of </a:t>
            </a:r>
            <a:r>
              <a:rPr lang="en-US" sz="2900" b="1" u="sng" dirty="0" err="1">
                <a:latin typeface="Times New Roman" panose="02020603050405020304" pitchFamily="18" charset="0"/>
                <a:cs typeface="Times New Roman" panose="02020603050405020304" pitchFamily="18" charset="0"/>
              </a:rPr>
              <a:t>NaCl</a:t>
            </a:r>
            <a:r>
              <a:rPr lang="en-US" sz="2900" b="1" u="sng" dirty="0">
                <a:latin typeface="Times New Roman" panose="02020603050405020304" pitchFamily="18" charset="0"/>
                <a:cs typeface="Times New Roman" panose="02020603050405020304" pitchFamily="18" charset="0"/>
              </a:rPr>
              <a:t> to citric acid leaching for our samples is not </a:t>
            </a:r>
            <a:r>
              <a:rPr lang="en-US" sz="2900" b="1" u="sng" dirty="0" smtClean="0">
                <a:latin typeface="Times New Roman" panose="02020603050405020304" pitchFamily="18" charset="0"/>
                <a:cs typeface="Times New Roman" panose="02020603050405020304" pitchFamily="18" charset="0"/>
              </a:rPr>
              <a:t>desirable</a:t>
            </a:r>
            <a:r>
              <a:rPr lang="tr-TR" sz="2900" b="1" u="sng" dirty="0" smtClean="0">
                <a:latin typeface="Times New Roman" panose="02020603050405020304" pitchFamily="18" charset="0"/>
                <a:cs typeface="Times New Roman" panose="02020603050405020304" pitchFamily="18" charset="0"/>
              </a:rPr>
              <a:t>.</a:t>
            </a:r>
            <a:endParaRPr lang="tr-TR" sz="2900" b="1" u="sng" dirty="0">
              <a:latin typeface="Times New Roman" panose="02020603050405020304" pitchFamily="18" charset="0"/>
              <a:cs typeface="Times New Roman" panose="02020603050405020304" pitchFamily="18" charset="0"/>
            </a:endParaRPr>
          </a:p>
          <a:p>
            <a:pPr marL="0" indent="0" algn="just">
              <a:buNone/>
            </a:pPr>
            <a:endParaRPr lang="tr-TR" sz="1400" dirty="0"/>
          </a:p>
        </p:txBody>
      </p:sp>
      <p:pic>
        <p:nvPicPr>
          <p:cNvPr id="5" name="İçerik Yer Tutucusu 4"/>
          <p:cNvPicPr>
            <a:picLocks noGrp="1"/>
          </p:cNvPicPr>
          <p:nvPr>
            <p:ph sz="half" idx="2"/>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19799" y="1005841"/>
            <a:ext cx="5854338" cy="4689566"/>
          </a:xfrm>
          <a:prstGeom prst="rect">
            <a:avLst/>
          </a:prstGeom>
          <a:noFill/>
          <a:ln>
            <a:noFill/>
          </a:ln>
        </p:spPr>
      </p:pic>
      <p:sp>
        <p:nvSpPr>
          <p:cNvPr id="6" name="Dikdörtgen 5"/>
          <p:cNvSpPr/>
          <p:nvPr/>
        </p:nvSpPr>
        <p:spPr>
          <a:xfrm>
            <a:off x="5917474" y="5732682"/>
            <a:ext cx="6198325" cy="685059"/>
          </a:xfrm>
          <a:prstGeom prst="rect">
            <a:avLst/>
          </a:prstGeom>
        </p:spPr>
        <p:txBody>
          <a:bodyPr wrap="square">
            <a:spAutoFit/>
          </a:bodyPr>
          <a:lstStyle/>
          <a:p>
            <a:pPr>
              <a:lnSpc>
                <a:spcPct val="107000"/>
              </a:lnSpc>
              <a:spcAft>
                <a:spcPts val="0"/>
              </a:spcAft>
            </a:pPr>
            <a:r>
              <a:rPr lang="en-US" dirty="0">
                <a:latin typeface="Calibri" panose="020F0502020204030204" pitchFamily="34" charset="0"/>
                <a:ea typeface="Calibri" panose="020F0502020204030204" pitchFamily="34" charset="0"/>
                <a:cs typeface="Times New Roman" panose="02020603050405020304" pitchFamily="18" charset="0"/>
              </a:rPr>
              <a:t>Figure </a:t>
            </a:r>
            <a:r>
              <a:rPr lang="tr-TR" dirty="0">
                <a:latin typeface="Calibri" panose="020F0502020204030204" pitchFamily="34" charset="0"/>
                <a:ea typeface="Calibri" panose="020F0502020204030204" pitchFamily="34" charset="0"/>
                <a:cs typeface="Times New Roman" panose="02020603050405020304" pitchFamily="18" charset="0"/>
              </a:rPr>
              <a:t>8</a:t>
            </a:r>
            <a:r>
              <a:rPr lang="en-US" dirty="0" smtClean="0">
                <a:latin typeface="Calibri" panose="020F0502020204030204" pitchFamily="34" charset="0"/>
                <a:ea typeface="Calibri" panose="020F0502020204030204" pitchFamily="34" charset="0"/>
                <a:cs typeface="Times New Roman" panose="02020603050405020304" pitchFamily="18" charset="0"/>
              </a:rPr>
              <a:t>. </a:t>
            </a:r>
            <a:r>
              <a:rPr lang="en-US" dirty="0">
                <a:latin typeface="Calibri" panose="020F0502020204030204" pitchFamily="34" charset="0"/>
                <a:ea typeface="Calibri" panose="020F0502020204030204" pitchFamily="34" charset="0"/>
                <a:cs typeface="Times New Roman" panose="02020603050405020304" pitchFamily="18" charset="0"/>
              </a:rPr>
              <a:t>Comparison of the effect of citric acid and citric </a:t>
            </a:r>
            <a:r>
              <a:rPr lang="en-US" dirty="0" err="1">
                <a:latin typeface="Calibri" panose="020F0502020204030204" pitchFamily="34" charset="0"/>
                <a:ea typeface="Calibri" panose="020F0502020204030204" pitchFamily="34" charset="0"/>
                <a:cs typeface="Times New Roman" panose="02020603050405020304" pitchFamily="18" charset="0"/>
              </a:rPr>
              <a:t>acid+NaCl</a:t>
            </a:r>
            <a:r>
              <a:rPr lang="en-US" dirty="0">
                <a:latin typeface="Calibri" panose="020F0502020204030204" pitchFamily="34" charset="0"/>
                <a:ea typeface="Calibri" panose="020F0502020204030204" pitchFamily="34" charset="0"/>
                <a:cs typeface="Times New Roman" panose="02020603050405020304" pitchFamily="18" charset="0"/>
              </a:rPr>
              <a:t> on metal dissolutions.</a:t>
            </a:r>
            <a:endParaRPr lang="tr-TR"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135585801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838200" y="0"/>
            <a:ext cx="10515600" cy="1325563"/>
          </a:xfrm>
        </p:spPr>
        <p:txBody>
          <a:bodyPr>
            <a:normAutofit/>
          </a:bodyPr>
          <a:lstStyle/>
          <a:p>
            <a:pPr algn="ctr"/>
            <a:r>
              <a:rPr lang="tr-TR" sz="2800" b="1" dirty="0" smtClean="0">
                <a:latin typeface="Times New Roman" panose="02020603050405020304" pitchFamily="18" charset="0"/>
                <a:cs typeface="Times New Roman" panose="02020603050405020304" pitchFamily="18" charset="0"/>
              </a:rPr>
              <a:t>CONCLUSIONS</a:t>
            </a:r>
            <a:endParaRPr lang="tr-TR" sz="2800" b="1" dirty="0">
              <a:latin typeface="Times New Roman" panose="02020603050405020304" pitchFamily="18" charset="0"/>
              <a:cs typeface="Times New Roman" panose="02020603050405020304" pitchFamily="18" charset="0"/>
            </a:endParaRPr>
          </a:p>
        </p:txBody>
      </p:sp>
      <p:sp>
        <p:nvSpPr>
          <p:cNvPr id="3" name="İçerik Yer Tutucusu 2"/>
          <p:cNvSpPr>
            <a:spLocks noGrp="1"/>
          </p:cNvSpPr>
          <p:nvPr>
            <p:ph idx="1"/>
          </p:nvPr>
        </p:nvSpPr>
        <p:spPr>
          <a:xfrm>
            <a:off x="838200" y="1149532"/>
            <a:ext cx="10515600" cy="5368834"/>
          </a:xfrm>
        </p:spPr>
        <p:txBody>
          <a:bodyPr>
            <a:normAutofit fontScale="70000" lnSpcReduction="20000"/>
          </a:bodyPr>
          <a:lstStyle/>
          <a:p>
            <a:pPr algn="just"/>
            <a:r>
              <a:rPr lang="en-US" sz="3400" dirty="0" smtClean="0">
                <a:latin typeface="Times New Roman" panose="02020603050405020304" pitchFamily="18" charset="0"/>
                <a:cs typeface="Times New Roman" panose="02020603050405020304" pitchFamily="18" charset="0"/>
              </a:rPr>
              <a:t>The dissolution of Zn, </a:t>
            </a:r>
            <a:r>
              <a:rPr lang="en-US" sz="3400" dirty="0" err="1" smtClean="0">
                <a:latin typeface="Times New Roman" panose="02020603050405020304" pitchFamily="18" charset="0"/>
                <a:cs typeface="Times New Roman" panose="02020603050405020304" pitchFamily="18" charset="0"/>
              </a:rPr>
              <a:t>Pb</a:t>
            </a:r>
            <a:r>
              <a:rPr lang="en-US" sz="3400" dirty="0" smtClean="0">
                <a:latin typeface="Times New Roman" panose="02020603050405020304" pitchFamily="18" charset="0"/>
                <a:cs typeface="Times New Roman" panose="02020603050405020304" pitchFamily="18" charset="0"/>
              </a:rPr>
              <a:t>, Fe and As from the </a:t>
            </a:r>
            <a:r>
              <a:rPr lang="en-US" sz="3400" dirty="0" err="1" smtClean="0">
                <a:latin typeface="Times New Roman" panose="02020603050405020304" pitchFamily="18" charset="0"/>
                <a:cs typeface="Times New Roman" panose="02020603050405020304" pitchFamily="18" charset="0"/>
              </a:rPr>
              <a:t>Pb</a:t>
            </a:r>
            <a:r>
              <a:rPr lang="en-US" sz="3400" dirty="0" smtClean="0">
                <a:latin typeface="Times New Roman" panose="02020603050405020304" pitchFamily="18" charset="0"/>
                <a:cs typeface="Times New Roman" panose="02020603050405020304" pitchFamily="18" charset="0"/>
              </a:rPr>
              <a:t>-Zn non-</a:t>
            </a:r>
            <a:r>
              <a:rPr lang="en-US" sz="3400" dirty="0" err="1" smtClean="0">
                <a:latin typeface="Times New Roman" panose="02020603050405020304" pitchFamily="18" charset="0"/>
                <a:cs typeface="Times New Roman" panose="02020603050405020304" pitchFamily="18" charset="0"/>
              </a:rPr>
              <a:t>sulphide</a:t>
            </a:r>
            <a:r>
              <a:rPr lang="en-US" sz="3400" dirty="0" smtClean="0">
                <a:latin typeface="Times New Roman" panose="02020603050405020304" pitchFamily="18" charset="0"/>
                <a:cs typeface="Times New Roman" panose="02020603050405020304" pitchFamily="18" charset="0"/>
              </a:rPr>
              <a:t> flotation tailing by using citric and oxalic acid leaching was experimentally investigated. </a:t>
            </a:r>
            <a:endParaRPr lang="tr-TR" sz="3400" dirty="0" smtClean="0">
              <a:latin typeface="Times New Roman" panose="02020603050405020304" pitchFamily="18" charset="0"/>
              <a:cs typeface="Times New Roman" panose="02020603050405020304" pitchFamily="18" charset="0"/>
            </a:endParaRPr>
          </a:p>
          <a:p>
            <a:pPr algn="just"/>
            <a:r>
              <a:rPr lang="en-US" sz="3400" dirty="0" smtClean="0">
                <a:latin typeface="Times New Roman" panose="02020603050405020304" pitchFamily="18" charset="0"/>
                <a:cs typeface="Times New Roman" panose="02020603050405020304" pitchFamily="18" charset="0"/>
              </a:rPr>
              <a:t>Citric and oxalic acids were individually used to understand the effect of organic acids on Zn, </a:t>
            </a:r>
            <a:r>
              <a:rPr lang="en-US" sz="3400" dirty="0" err="1" smtClean="0">
                <a:latin typeface="Times New Roman" panose="02020603050405020304" pitchFamily="18" charset="0"/>
                <a:cs typeface="Times New Roman" panose="02020603050405020304" pitchFamily="18" charset="0"/>
              </a:rPr>
              <a:t>Pb</a:t>
            </a:r>
            <a:r>
              <a:rPr lang="en-US" sz="3400" dirty="0" smtClean="0">
                <a:latin typeface="Times New Roman" panose="02020603050405020304" pitchFamily="18" charset="0"/>
                <a:cs typeface="Times New Roman" panose="02020603050405020304" pitchFamily="18" charset="0"/>
              </a:rPr>
              <a:t>, Fe and As dissolutions. </a:t>
            </a:r>
            <a:endParaRPr lang="tr-TR" sz="3400" dirty="0" smtClean="0">
              <a:latin typeface="Times New Roman" panose="02020603050405020304" pitchFamily="18" charset="0"/>
              <a:cs typeface="Times New Roman" panose="02020603050405020304" pitchFamily="18" charset="0"/>
            </a:endParaRPr>
          </a:p>
          <a:p>
            <a:pPr algn="just"/>
            <a:r>
              <a:rPr lang="en-US" sz="3400" u="sng" dirty="0" smtClean="0">
                <a:latin typeface="Times New Roman" panose="02020603050405020304" pitchFamily="18" charset="0"/>
                <a:cs typeface="Times New Roman" panose="02020603050405020304" pitchFamily="18" charset="0"/>
              </a:rPr>
              <a:t>The citric acid was determined as the most appropriate reagent for the selective dissolution of Zn. 90.1% Zn was leached using 0.5 M citric acid at 80°C for 180 min. while the Fe, </a:t>
            </a:r>
            <a:r>
              <a:rPr lang="en-US" sz="3400" u="sng" dirty="0" err="1" smtClean="0">
                <a:latin typeface="Times New Roman" panose="02020603050405020304" pitchFamily="18" charset="0"/>
                <a:cs typeface="Times New Roman" panose="02020603050405020304" pitchFamily="18" charset="0"/>
              </a:rPr>
              <a:t>Pb</a:t>
            </a:r>
            <a:r>
              <a:rPr lang="en-US" sz="3400" u="sng" dirty="0" smtClean="0">
                <a:latin typeface="Times New Roman" panose="02020603050405020304" pitchFamily="18" charset="0"/>
                <a:cs typeface="Times New Roman" panose="02020603050405020304" pitchFamily="18" charset="0"/>
              </a:rPr>
              <a:t> and As dissolutions were determined as less than 20%. </a:t>
            </a:r>
            <a:endParaRPr lang="tr-TR" sz="3400" u="sng" dirty="0" smtClean="0">
              <a:latin typeface="Times New Roman" panose="02020603050405020304" pitchFamily="18" charset="0"/>
              <a:cs typeface="Times New Roman" panose="02020603050405020304" pitchFamily="18" charset="0"/>
            </a:endParaRPr>
          </a:p>
          <a:p>
            <a:pPr algn="just"/>
            <a:r>
              <a:rPr lang="en-US" sz="3400" u="sng" dirty="0" smtClean="0">
                <a:latin typeface="Times New Roman" panose="02020603050405020304" pitchFamily="18" charset="0"/>
                <a:cs typeface="Times New Roman" panose="02020603050405020304" pitchFamily="18" charset="0"/>
              </a:rPr>
              <a:t>On the other hand, oxalic acid was removed the bulk of Fe and As impurities from the flotation tail. 95.5% Fe and 68.8% As were removed from the flotation tailing along with less than 5% of Zn and </a:t>
            </a:r>
            <a:r>
              <a:rPr lang="en-US" sz="3400" u="sng" dirty="0" err="1" smtClean="0">
                <a:latin typeface="Times New Roman" panose="02020603050405020304" pitchFamily="18" charset="0"/>
                <a:cs typeface="Times New Roman" panose="02020603050405020304" pitchFamily="18" charset="0"/>
              </a:rPr>
              <a:t>Pb</a:t>
            </a:r>
            <a:r>
              <a:rPr lang="en-US" sz="3400" u="sng" dirty="0" smtClean="0">
                <a:latin typeface="Times New Roman" panose="02020603050405020304" pitchFamily="18" charset="0"/>
                <a:cs typeface="Times New Roman" panose="02020603050405020304" pitchFamily="18" charset="0"/>
              </a:rPr>
              <a:t> using 1.0 M oxalic acid for 180 min. leaching time at 60°C. </a:t>
            </a:r>
            <a:endParaRPr lang="tr-TR" sz="3400" u="sng" dirty="0" smtClean="0">
              <a:latin typeface="Times New Roman" panose="02020603050405020304" pitchFamily="18" charset="0"/>
              <a:cs typeface="Times New Roman" panose="02020603050405020304" pitchFamily="18" charset="0"/>
            </a:endParaRPr>
          </a:p>
          <a:p>
            <a:pPr algn="just"/>
            <a:r>
              <a:rPr lang="en-US" sz="3400" u="sng" dirty="0" smtClean="0">
                <a:latin typeface="Times New Roman" panose="02020603050405020304" pitchFamily="18" charset="0"/>
                <a:cs typeface="Times New Roman" panose="02020603050405020304" pitchFamily="18" charset="0"/>
              </a:rPr>
              <a:t>Based on the experimental results obtained in the experimental campaign, a sequential citric + oxalic acid or oxalic + citric acid leaching method can be proposed for the selective leaching of Zn, </a:t>
            </a:r>
            <a:r>
              <a:rPr lang="en-US" sz="3400" u="sng" dirty="0" err="1" smtClean="0">
                <a:latin typeface="Times New Roman" panose="02020603050405020304" pitchFamily="18" charset="0"/>
                <a:cs typeface="Times New Roman" panose="02020603050405020304" pitchFamily="18" charset="0"/>
              </a:rPr>
              <a:t>Pb</a:t>
            </a:r>
            <a:r>
              <a:rPr lang="en-US" sz="3400" u="sng" dirty="0" smtClean="0">
                <a:latin typeface="Times New Roman" panose="02020603050405020304" pitchFamily="18" charset="0"/>
                <a:cs typeface="Times New Roman" panose="02020603050405020304" pitchFamily="18" charset="0"/>
              </a:rPr>
              <a:t>, Fe and As from the flotation tailing. </a:t>
            </a:r>
            <a:endParaRPr lang="tr-TR" sz="3400" u="sng" dirty="0" smtClean="0">
              <a:latin typeface="Times New Roman" panose="02020603050405020304" pitchFamily="18" charset="0"/>
              <a:cs typeface="Times New Roman" panose="02020603050405020304" pitchFamily="18" charset="0"/>
            </a:endParaRPr>
          </a:p>
          <a:p>
            <a:pPr algn="just"/>
            <a:r>
              <a:rPr lang="en-US" sz="3400" u="sng" dirty="0" smtClean="0">
                <a:latin typeface="Times New Roman" panose="02020603050405020304" pitchFamily="18" charset="0"/>
                <a:cs typeface="Times New Roman" panose="02020603050405020304" pitchFamily="18" charset="0"/>
              </a:rPr>
              <a:t>The main features of this proposal are that three separate streams can be developed by the sequential leaching method. The Zn can be separated by citric acid leaching from bulk of Fe and As and then Fe and As can be removed from the remained residue by oxalic acid, leaving lead in the final residue. </a:t>
            </a:r>
            <a:endParaRPr lang="tr-TR" sz="3400" u="sng" dirty="0" smtClean="0">
              <a:latin typeface="Times New Roman" panose="02020603050405020304" pitchFamily="18" charset="0"/>
              <a:cs typeface="Times New Roman" panose="02020603050405020304" pitchFamily="18" charset="0"/>
            </a:endParaRPr>
          </a:p>
          <a:p>
            <a:pPr marL="0" indent="0">
              <a:buNone/>
            </a:pPr>
            <a:endParaRPr lang="tr-TR" dirty="0"/>
          </a:p>
        </p:txBody>
      </p:sp>
    </p:spTree>
    <p:extLst>
      <p:ext uri="{BB962C8B-B14F-4D97-AF65-F5344CB8AC3E}">
        <p14:creationId xmlns:p14="http://schemas.microsoft.com/office/powerpoint/2010/main" xmlns="" val="31867542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up 17"/>
          <p:cNvGrpSpPr/>
          <p:nvPr/>
        </p:nvGrpSpPr>
        <p:grpSpPr>
          <a:xfrm>
            <a:off x="6056390" y="1619795"/>
            <a:ext cx="5793103" cy="3892732"/>
            <a:chOff x="0" y="0"/>
            <a:chExt cx="5793359" cy="2252599"/>
          </a:xfrm>
        </p:grpSpPr>
        <p:sp>
          <p:nvSpPr>
            <p:cNvPr id="19" name="Metin Kutusu 6"/>
            <p:cNvSpPr txBox="1"/>
            <p:nvPr/>
          </p:nvSpPr>
          <p:spPr>
            <a:xfrm>
              <a:off x="51206" y="570585"/>
              <a:ext cx="1614805" cy="278130"/>
            </a:xfrm>
            <a:prstGeom prst="rect">
              <a:avLst/>
            </a:prstGeom>
            <a:solidFill>
              <a:schemeClr val="lt1"/>
            </a:solidFill>
            <a:ln w="6350">
              <a:solidFill>
                <a:prstClr val="black"/>
              </a:solidFill>
            </a:ln>
          </p:spPr>
          <p:txBody>
            <a:bodyPr rot="0" spcFirstLastPara="0" vert="horz" wrap="non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GB" sz="1000" b="1">
                  <a:effectLst/>
                  <a:latin typeface="Arial" panose="020B0604020202020204" pitchFamily="34" charset="0"/>
                  <a:ea typeface="Calibri" panose="020F0502020204030204" pitchFamily="34" charset="0"/>
                  <a:cs typeface="Times New Roman" panose="02020603050405020304" pitchFamily="18" charset="0"/>
                </a:rPr>
                <a:t>Sulphuric acid leaching</a:t>
              </a:r>
              <a:endParaRPr lang="tr-TR"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Metin Kutusu 7"/>
            <p:cNvSpPr txBox="1"/>
            <p:nvPr/>
          </p:nvSpPr>
          <p:spPr>
            <a:xfrm>
              <a:off x="14630" y="1280160"/>
              <a:ext cx="1499616" cy="285293"/>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GB" sz="1000" b="1">
                  <a:effectLst/>
                  <a:latin typeface="Arial" panose="020B0604020202020204" pitchFamily="34" charset="0"/>
                  <a:ea typeface="Calibri" panose="020F0502020204030204" pitchFamily="34" charset="0"/>
                  <a:cs typeface="Times New Roman" panose="02020603050405020304" pitchFamily="18" charset="0"/>
                </a:rPr>
                <a:t>Oxalic acid leaching</a:t>
              </a:r>
              <a:endParaRPr lang="tr-TR" sz="110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1" name="Düz Ok Bağlayıcısı 20"/>
            <p:cNvCxnSpPr/>
            <p:nvPr/>
          </p:nvCxnSpPr>
          <p:spPr>
            <a:xfrm>
              <a:off x="1682496" y="709574"/>
              <a:ext cx="28437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2" name="Metin Kutusu 10"/>
            <p:cNvSpPr txBox="1"/>
            <p:nvPr/>
          </p:nvSpPr>
          <p:spPr>
            <a:xfrm>
              <a:off x="1982419" y="585216"/>
              <a:ext cx="1381760" cy="248920"/>
            </a:xfrm>
            <a:prstGeom prst="rect">
              <a:avLst/>
            </a:prstGeom>
            <a:solidFill>
              <a:schemeClr val="lt1"/>
            </a:solidFill>
            <a:ln w="6350">
              <a:solidFill>
                <a:prstClr val="black"/>
              </a:solidFill>
            </a:ln>
          </p:spPr>
          <p:txBody>
            <a:bodyPr rot="0" spcFirstLastPara="0" vert="horz" wrap="non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tr-TR" sz="1000" b="1">
                  <a:effectLst/>
                  <a:latin typeface="Arial" panose="020B0604020202020204" pitchFamily="34" charset="0"/>
                  <a:ea typeface="Calibri" panose="020F0502020204030204" pitchFamily="34" charset="0"/>
                  <a:cs typeface="Times New Roman" panose="02020603050405020304" pitchFamily="18" charset="0"/>
                </a:rPr>
                <a:t>Zn in leach solution</a:t>
              </a:r>
              <a:endParaRPr lang="tr-TR" sz="110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3" name="Düz Ok Bağlayıcısı 22"/>
            <p:cNvCxnSpPr/>
            <p:nvPr/>
          </p:nvCxnSpPr>
          <p:spPr>
            <a:xfrm>
              <a:off x="709574" y="877824"/>
              <a:ext cx="14631" cy="40281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4" name="Düz Ok Bağlayıcısı 23"/>
            <p:cNvCxnSpPr/>
            <p:nvPr/>
          </p:nvCxnSpPr>
          <p:spPr>
            <a:xfrm>
              <a:off x="1514246" y="1411833"/>
              <a:ext cx="27797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5" name="Metin Kutusu 14"/>
            <p:cNvSpPr txBox="1"/>
            <p:nvPr/>
          </p:nvSpPr>
          <p:spPr>
            <a:xfrm>
              <a:off x="1806854" y="1287475"/>
              <a:ext cx="1318895" cy="277495"/>
            </a:xfrm>
            <a:prstGeom prst="rect">
              <a:avLst/>
            </a:prstGeom>
            <a:solidFill>
              <a:schemeClr val="lt1"/>
            </a:solidFill>
            <a:ln w="6350">
              <a:solidFill>
                <a:prstClr val="black"/>
              </a:solidFill>
            </a:ln>
          </p:spPr>
          <p:txBody>
            <a:bodyPr rot="0" spcFirstLastPara="0" vert="horz" wrap="non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GB" sz="1000" b="1" dirty="0">
                  <a:effectLst/>
                  <a:latin typeface="Arial" panose="020B0604020202020204" pitchFamily="34" charset="0"/>
                  <a:ea typeface="Calibri" panose="020F0502020204030204" pitchFamily="34" charset="0"/>
                  <a:cs typeface="Times New Roman" panose="02020603050405020304" pitchFamily="18" charset="0"/>
                </a:rPr>
                <a:t>Fe and As removal</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6" name="Metin Kutusu 17"/>
            <p:cNvSpPr txBox="1"/>
            <p:nvPr/>
          </p:nvSpPr>
          <p:spPr>
            <a:xfrm>
              <a:off x="3621024" y="563270"/>
              <a:ext cx="2172335" cy="283845"/>
            </a:xfrm>
            <a:prstGeom prst="rect">
              <a:avLst/>
            </a:prstGeom>
            <a:solidFill>
              <a:schemeClr val="lt1"/>
            </a:solidFill>
            <a:ln w="6350">
              <a:solidFill>
                <a:prstClr val="black"/>
              </a:solidFill>
            </a:ln>
          </p:spPr>
          <p:txBody>
            <a:bodyPr rot="0" spcFirstLastPara="0" vert="horz" wrap="non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GB" sz="1000" b="1">
                  <a:effectLst/>
                  <a:latin typeface="Arial" panose="020B0604020202020204" pitchFamily="34" charset="0"/>
                  <a:ea typeface="Calibri" panose="020F0502020204030204" pitchFamily="34" charset="0"/>
                  <a:cs typeface="Times New Roman" panose="02020603050405020304" pitchFamily="18" charset="0"/>
                </a:rPr>
                <a:t>Purification and separation of Zn</a:t>
              </a:r>
              <a:endParaRPr lang="tr-TR" sz="110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7" name="Düz Ok Bağlayıcısı 26"/>
            <p:cNvCxnSpPr/>
            <p:nvPr/>
          </p:nvCxnSpPr>
          <p:spPr>
            <a:xfrm flipV="1">
              <a:off x="3379622" y="694944"/>
              <a:ext cx="233680" cy="69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8" name="Metin Kutusu 23"/>
            <p:cNvSpPr txBox="1"/>
            <p:nvPr/>
          </p:nvSpPr>
          <p:spPr>
            <a:xfrm>
              <a:off x="14630" y="0"/>
              <a:ext cx="1522044" cy="277977"/>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GB" sz="1000" b="1">
                  <a:effectLst/>
                  <a:latin typeface="Arial" panose="020B0604020202020204" pitchFamily="34" charset="0"/>
                  <a:ea typeface="Calibri" panose="020F0502020204030204" pitchFamily="34" charset="0"/>
                  <a:cs typeface="Times New Roman" panose="02020603050405020304" pitchFamily="18" charset="0"/>
                </a:rPr>
                <a:t>Flotation tailing</a:t>
              </a:r>
              <a:endParaRPr lang="tr-TR" sz="110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9" name="Düz Ok Bağlayıcısı 28"/>
            <p:cNvCxnSpPr/>
            <p:nvPr/>
          </p:nvCxnSpPr>
          <p:spPr>
            <a:xfrm>
              <a:off x="694944" y="277977"/>
              <a:ext cx="0" cy="2930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0" name="Düz Ok Bağlayıcısı 29"/>
            <p:cNvCxnSpPr/>
            <p:nvPr/>
          </p:nvCxnSpPr>
          <p:spPr>
            <a:xfrm>
              <a:off x="753465" y="1572768"/>
              <a:ext cx="14631" cy="40281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1" name="Metin Kutusu 8"/>
            <p:cNvSpPr txBox="1"/>
            <p:nvPr/>
          </p:nvSpPr>
          <p:spPr>
            <a:xfrm>
              <a:off x="0" y="1975104"/>
              <a:ext cx="1543050" cy="277495"/>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GB" sz="1000" b="1">
                  <a:effectLst/>
                  <a:latin typeface="Arial" panose="020B0604020202020204" pitchFamily="34" charset="0"/>
                  <a:ea typeface="Calibri" panose="020F0502020204030204" pitchFamily="34" charset="0"/>
                  <a:cs typeface="Times New Roman" panose="02020603050405020304" pitchFamily="18" charset="0"/>
                </a:rPr>
                <a:t>Pb reach in residue</a:t>
              </a:r>
              <a:endParaRPr lang="tr-TR" sz="110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32" name="Düz Ok Bağlayıcısı 31"/>
            <p:cNvCxnSpPr/>
            <p:nvPr/>
          </p:nvCxnSpPr>
          <p:spPr>
            <a:xfrm>
              <a:off x="4710988" y="863193"/>
              <a:ext cx="7315" cy="23408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3" name="Metin Kutusu 19"/>
            <p:cNvSpPr txBox="1"/>
            <p:nvPr/>
          </p:nvSpPr>
          <p:spPr>
            <a:xfrm>
              <a:off x="4542739" y="1111910"/>
              <a:ext cx="394335" cy="247650"/>
            </a:xfrm>
            <a:prstGeom prst="rect">
              <a:avLst/>
            </a:prstGeom>
            <a:solidFill>
              <a:schemeClr val="lt1"/>
            </a:solidFill>
            <a:ln w="6350">
              <a:solidFill>
                <a:prstClr val="black"/>
              </a:solidFill>
            </a:ln>
          </p:spPr>
          <p:txBody>
            <a:bodyPr rot="0" spcFirstLastPara="0" vert="horz" wrap="non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tr-TR" sz="1000" b="1">
                  <a:effectLst/>
                  <a:latin typeface="Arial" panose="020B0604020202020204" pitchFamily="34" charset="0"/>
                  <a:ea typeface="Calibri" panose="020F0502020204030204" pitchFamily="34" charset="0"/>
                  <a:cs typeface="Times New Roman" panose="02020603050405020304" pitchFamily="18" charset="0"/>
                </a:rPr>
                <a:t>EW</a:t>
              </a:r>
              <a:endParaRPr lang="tr-TR" sz="1100">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35" name="Metin Kutusu 27"/>
          <p:cNvSpPr txBox="1"/>
          <p:nvPr/>
        </p:nvSpPr>
        <p:spPr>
          <a:xfrm>
            <a:off x="225194" y="2677681"/>
            <a:ext cx="1448327" cy="464724"/>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GB" sz="1000" b="1">
                <a:effectLst/>
                <a:latin typeface="Arial" panose="020B0604020202020204" pitchFamily="34" charset="0"/>
                <a:ea typeface="Calibri" panose="020F0502020204030204" pitchFamily="34" charset="0"/>
                <a:cs typeface="Times New Roman" panose="02020603050405020304" pitchFamily="18" charset="0"/>
              </a:rPr>
              <a:t>Citric acid leaching</a:t>
            </a:r>
            <a:endParaRPr lang="tr-TR"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Metin Kutusu 28"/>
          <p:cNvSpPr txBox="1"/>
          <p:nvPr/>
        </p:nvSpPr>
        <p:spPr>
          <a:xfrm>
            <a:off x="188620" y="3863301"/>
            <a:ext cx="1499406" cy="476634"/>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GB" sz="1000" b="1">
                <a:effectLst/>
                <a:latin typeface="Arial" panose="020B0604020202020204" pitchFamily="34" charset="0"/>
                <a:ea typeface="Calibri" panose="020F0502020204030204" pitchFamily="34" charset="0"/>
                <a:cs typeface="Times New Roman" panose="02020603050405020304" pitchFamily="18" charset="0"/>
              </a:rPr>
              <a:t>Oxalic acid leaching</a:t>
            </a:r>
            <a:endParaRPr lang="tr-TR"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7" name="Metin Kutusu 29"/>
          <p:cNvSpPr txBox="1"/>
          <p:nvPr/>
        </p:nvSpPr>
        <p:spPr>
          <a:xfrm>
            <a:off x="173991" y="5048920"/>
            <a:ext cx="1542833" cy="463606"/>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GB" sz="1000" b="1">
                <a:effectLst/>
                <a:latin typeface="Arial" panose="020B0604020202020204" pitchFamily="34" charset="0"/>
                <a:ea typeface="Calibri" panose="020F0502020204030204" pitchFamily="34" charset="0"/>
                <a:cs typeface="Times New Roman" panose="02020603050405020304" pitchFamily="18" charset="0"/>
              </a:rPr>
              <a:t>Pb reach in residue</a:t>
            </a:r>
            <a:endParaRPr lang="tr-TR" sz="110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38" name="Düz Ok Bağlayıcısı 37"/>
          <p:cNvCxnSpPr/>
          <p:nvPr/>
        </p:nvCxnSpPr>
        <p:spPr>
          <a:xfrm>
            <a:off x="1688150" y="2909916"/>
            <a:ext cx="28382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9" name="Metin Kutusu 31"/>
          <p:cNvSpPr txBox="1"/>
          <p:nvPr/>
        </p:nvSpPr>
        <p:spPr>
          <a:xfrm>
            <a:off x="1980604" y="2702023"/>
            <a:ext cx="1381681" cy="413795"/>
          </a:xfrm>
          <a:prstGeom prst="rect">
            <a:avLst/>
          </a:prstGeom>
          <a:solidFill>
            <a:schemeClr val="lt1"/>
          </a:solidFill>
          <a:ln w="6350">
            <a:solidFill>
              <a:prstClr val="black"/>
            </a:solidFill>
          </a:ln>
        </p:spPr>
        <p:txBody>
          <a:bodyPr rot="0" spcFirstLastPara="0" vert="horz" wrap="non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tr-TR" sz="1000" b="1">
                <a:effectLst/>
                <a:latin typeface="Arial" panose="020B0604020202020204" pitchFamily="34" charset="0"/>
                <a:ea typeface="Calibri" panose="020F0502020204030204" pitchFamily="34" charset="0"/>
                <a:cs typeface="Times New Roman" panose="02020603050405020304" pitchFamily="18" charset="0"/>
              </a:rPr>
              <a:t>Zn in leach solution</a:t>
            </a:r>
            <a:endParaRPr lang="tr-TR" sz="110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40" name="Düz Ok Bağlayıcısı 39"/>
          <p:cNvCxnSpPr/>
          <p:nvPr/>
        </p:nvCxnSpPr>
        <p:spPr>
          <a:xfrm>
            <a:off x="898153" y="3191043"/>
            <a:ext cx="14629" cy="6729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1" name="Düz Ok Bağlayıcısı 40"/>
          <p:cNvCxnSpPr/>
          <p:nvPr/>
        </p:nvCxnSpPr>
        <p:spPr>
          <a:xfrm>
            <a:off x="1688150" y="4071090"/>
            <a:ext cx="27793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2" name="Metin Kutusu 34"/>
          <p:cNvSpPr txBox="1"/>
          <p:nvPr/>
        </p:nvSpPr>
        <p:spPr>
          <a:xfrm>
            <a:off x="1980604" y="3875292"/>
            <a:ext cx="1318819" cy="464724"/>
          </a:xfrm>
          <a:prstGeom prst="rect">
            <a:avLst/>
          </a:prstGeom>
          <a:solidFill>
            <a:schemeClr val="lt1"/>
          </a:solidFill>
          <a:ln w="6350">
            <a:solidFill>
              <a:prstClr val="black"/>
            </a:solidFill>
          </a:ln>
        </p:spPr>
        <p:txBody>
          <a:bodyPr rot="0" spcFirstLastPara="0" vert="horz" wrap="non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GB" sz="1000" b="1">
                <a:effectLst/>
                <a:latin typeface="Arial" panose="020B0604020202020204" pitchFamily="34" charset="0"/>
                <a:ea typeface="Calibri" panose="020F0502020204030204" pitchFamily="34" charset="0"/>
                <a:cs typeface="Times New Roman" panose="02020603050405020304" pitchFamily="18" charset="0"/>
              </a:rPr>
              <a:t>Fe and As removal</a:t>
            </a:r>
            <a:endParaRPr lang="tr-TR" sz="110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43" name="Düz Ok Bağlayıcısı 42"/>
          <p:cNvCxnSpPr/>
          <p:nvPr/>
        </p:nvCxnSpPr>
        <p:spPr>
          <a:xfrm>
            <a:off x="927413" y="4352217"/>
            <a:ext cx="14629" cy="6729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4" name="Düz Ok Bağlayıcısı 43"/>
          <p:cNvCxnSpPr/>
          <p:nvPr/>
        </p:nvCxnSpPr>
        <p:spPr>
          <a:xfrm flipV="1">
            <a:off x="3385178" y="2873247"/>
            <a:ext cx="234055" cy="1222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5" name="Metin Kutusu 37"/>
          <p:cNvSpPr txBox="1"/>
          <p:nvPr/>
        </p:nvSpPr>
        <p:spPr>
          <a:xfrm>
            <a:off x="3643693" y="2661435"/>
            <a:ext cx="2172210" cy="475334"/>
          </a:xfrm>
          <a:prstGeom prst="rect">
            <a:avLst/>
          </a:prstGeom>
          <a:solidFill>
            <a:schemeClr val="lt1"/>
          </a:solidFill>
          <a:ln w="6350">
            <a:solidFill>
              <a:prstClr val="black"/>
            </a:solidFill>
          </a:ln>
        </p:spPr>
        <p:txBody>
          <a:bodyPr rot="0" spcFirstLastPara="0" vert="horz" wrap="non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GB" sz="1000" b="1" dirty="0">
                <a:effectLst/>
                <a:latin typeface="Arial" panose="020B0604020202020204" pitchFamily="34" charset="0"/>
                <a:ea typeface="Calibri" panose="020F0502020204030204" pitchFamily="34" charset="0"/>
                <a:cs typeface="Times New Roman" panose="02020603050405020304" pitchFamily="18" charset="0"/>
              </a:rPr>
              <a:t>Purification and separation of Zn</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6" name="Metin Kutusu 38"/>
          <p:cNvSpPr txBox="1"/>
          <p:nvPr/>
        </p:nvSpPr>
        <p:spPr>
          <a:xfrm>
            <a:off x="4423659" y="3535333"/>
            <a:ext cx="394312" cy="414856"/>
          </a:xfrm>
          <a:prstGeom prst="rect">
            <a:avLst/>
          </a:prstGeom>
          <a:solidFill>
            <a:schemeClr val="lt1"/>
          </a:solidFill>
          <a:ln w="6350">
            <a:solidFill>
              <a:prstClr val="black"/>
            </a:solidFill>
          </a:ln>
        </p:spPr>
        <p:txBody>
          <a:bodyPr rot="0" spcFirstLastPara="0" vert="horz" wrap="non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tr-TR" sz="1000" b="1">
                <a:effectLst/>
                <a:latin typeface="Arial" panose="020B0604020202020204" pitchFamily="34" charset="0"/>
                <a:ea typeface="Calibri" panose="020F0502020204030204" pitchFamily="34" charset="0"/>
                <a:cs typeface="Times New Roman" panose="02020603050405020304" pitchFamily="18" charset="0"/>
              </a:rPr>
              <a:t>EW</a:t>
            </a:r>
            <a:endParaRPr lang="tr-TR"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7" name="Metin Kutusu 40"/>
          <p:cNvSpPr txBox="1"/>
          <p:nvPr/>
        </p:nvSpPr>
        <p:spPr>
          <a:xfrm>
            <a:off x="188620" y="1724298"/>
            <a:ext cx="1521830" cy="464412"/>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GB" sz="1000" b="1">
                <a:effectLst/>
                <a:latin typeface="Arial" panose="020B0604020202020204" pitchFamily="34" charset="0"/>
                <a:ea typeface="Calibri" panose="020F0502020204030204" pitchFamily="34" charset="0"/>
                <a:cs typeface="Times New Roman" panose="02020603050405020304" pitchFamily="18" charset="0"/>
              </a:rPr>
              <a:t>Flotation tailing</a:t>
            </a:r>
            <a:endParaRPr lang="tr-TR" sz="110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48" name="Düz Ok Bağlayıcısı 47"/>
          <p:cNvCxnSpPr/>
          <p:nvPr/>
        </p:nvCxnSpPr>
        <p:spPr>
          <a:xfrm>
            <a:off x="868895" y="2188766"/>
            <a:ext cx="0" cy="4896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9" name="Düz Ok Bağlayıcısı 48"/>
          <p:cNvCxnSpPr/>
          <p:nvPr/>
        </p:nvCxnSpPr>
        <p:spPr>
          <a:xfrm>
            <a:off x="4613501" y="3145491"/>
            <a:ext cx="7314" cy="39108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1" name="Düz Bağlayıcı 50"/>
          <p:cNvCxnSpPr/>
          <p:nvPr/>
        </p:nvCxnSpPr>
        <p:spPr>
          <a:xfrm>
            <a:off x="5934892" y="0"/>
            <a:ext cx="0" cy="6858000"/>
          </a:xfrm>
          <a:prstGeom prst="line">
            <a:avLst/>
          </a:prstGeom>
        </p:spPr>
        <p:style>
          <a:lnRef idx="1">
            <a:schemeClr val="dk1"/>
          </a:lnRef>
          <a:fillRef idx="0">
            <a:schemeClr val="dk1"/>
          </a:fillRef>
          <a:effectRef idx="0">
            <a:schemeClr val="dk1"/>
          </a:effectRef>
          <a:fontRef idx="minor">
            <a:schemeClr val="tx1"/>
          </a:fontRef>
        </p:style>
      </p:cxnSp>
      <p:sp>
        <p:nvSpPr>
          <p:cNvPr id="52" name="Metin kutusu 51"/>
          <p:cNvSpPr txBox="1"/>
          <p:nvPr/>
        </p:nvSpPr>
        <p:spPr>
          <a:xfrm>
            <a:off x="39922" y="653143"/>
            <a:ext cx="5504777" cy="307777"/>
          </a:xfrm>
          <a:prstGeom prst="rect">
            <a:avLst/>
          </a:prstGeom>
          <a:noFill/>
        </p:spPr>
        <p:txBody>
          <a:bodyPr wrap="none" rtlCol="0">
            <a:spAutoFit/>
          </a:bodyPr>
          <a:lstStyle/>
          <a:p>
            <a:pPr algn="ctr"/>
            <a:r>
              <a:rPr lang="tr-TR" sz="1400" b="1" dirty="0" smtClean="0">
                <a:latin typeface="Arial" panose="020B0604020202020204" pitchFamily="34" charset="0"/>
                <a:cs typeface="Arial" panose="020B0604020202020204" pitchFamily="34" charset="0"/>
              </a:rPr>
              <a:t>ORGANIC ACID LEACHING CONCEPT FOR FURTHER WORKS</a:t>
            </a:r>
            <a:endParaRPr lang="tr-TR" sz="1400" b="1" dirty="0">
              <a:latin typeface="Arial" panose="020B0604020202020204" pitchFamily="34" charset="0"/>
              <a:cs typeface="Arial" panose="020B0604020202020204" pitchFamily="34" charset="0"/>
            </a:endParaRPr>
          </a:p>
        </p:txBody>
      </p:sp>
      <p:sp>
        <p:nvSpPr>
          <p:cNvPr id="53" name="Metin kutusu 52"/>
          <p:cNvSpPr txBox="1"/>
          <p:nvPr/>
        </p:nvSpPr>
        <p:spPr>
          <a:xfrm>
            <a:off x="6032345" y="551046"/>
            <a:ext cx="6017622" cy="523220"/>
          </a:xfrm>
          <a:prstGeom prst="rect">
            <a:avLst/>
          </a:prstGeom>
          <a:noFill/>
        </p:spPr>
        <p:txBody>
          <a:bodyPr wrap="square" rtlCol="0">
            <a:spAutoFit/>
          </a:bodyPr>
          <a:lstStyle/>
          <a:p>
            <a:pPr algn="ctr"/>
            <a:r>
              <a:rPr lang="tr-TR" sz="1400" b="1" dirty="0" smtClean="0">
                <a:latin typeface="Arial" panose="020B0604020202020204" pitchFamily="34" charset="0"/>
                <a:cs typeface="Arial" panose="020B0604020202020204" pitchFamily="34" charset="0"/>
              </a:rPr>
              <a:t>INORGANIC + ORGANIC ACID LEACHING CONCEPT FOR FURTHER WORKS</a:t>
            </a:r>
            <a:endParaRPr lang="tr-TR"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80741988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lstStyle/>
          <a:p>
            <a:pPr marL="0" indent="0" algn="ctr">
              <a:buNone/>
            </a:pPr>
            <a:r>
              <a:rPr lang="en-US" b="1" dirty="0"/>
              <a:t>ACKNOWLEDGEMENTS</a:t>
            </a:r>
            <a:endParaRPr lang="tr-TR" dirty="0"/>
          </a:p>
          <a:p>
            <a:pPr marL="0" indent="0">
              <a:buNone/>
            </a:pPr>
            <a:r>
              <a:rPr lang="en-US" b="1" dirty="0"/>
              <a:t> </a:t>
            </a:r>
            <a:endParaRPr lang="tr-TR" dirty="0"/>
          </a:p>
          <a:p>
            <a:r>
              <a:rPr lang="en-US" dirty="0"/>
              <a:t>The authors thank </a:t>
            </a:r>
            <a:r>
              <a:rPr lang="tr-TR" dirty="0" err="1" smtClean="0"/>
              <a:t>to</a:t>
            </a:r>
            <a:r>
              <a:rPr lang="tr-TR" dirty="0" smtClean="0"/>
              <a:t> </a:t>
            </a:r>
            <a:r>
              <a:rPr lang="tr-TR" dirty="0" err="1" smtClean="0"/>
              <a:t>the</a:t>
            </a:r>
            <a:r>
              <a:rPr lang="tr-TR" smtClean="0"/>
              <a:t> ERA </a:t>
            </a:r>
            <a:r>
              <a:rPr lang="tr-TR" dirty="0" smtClean="0"/>
              <a:t>MIN 2 MINTECO Project </a:t>
            </a:r>
            <a:r>
              <a:rPr lang="tr-TR" smtClean="0"/>
              <a:t>and                </a:t>
            </a:r>
            <a:r>
              <a:rPr lang="en-US" smtClean="0"/>
              <a:t>The </a:t>
            </a:r>
            <a:r>
              <a:rPr lang="en-US" dirty="0"/>
              <a:t>Scientific and Technological Research Council of Turkey (TUBITAK) for financial support (Project No: 217M959).</a:t>
            </a:r>
            <a:endParaRPr lang="tr-TR" dirty="0"/>
          </a:p>
        </p:txBody>
      </p:sp>
    </p:spTree>
    <p:extLst>
      <p:ext uri="{BB962C8B-B14F-4D97-AF65-F5344CB8AC3E}">
        <p14:creationId xmlns:p14="http://schemas.microsoft.com/office/powerpoint/2010/main" xmlns="" val="77024707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normAutofit/>
          </a:bodyPr>
          <a:lstStyle/>
          <a:p>
            <a:r>
              <a:rPr lang="tr-TR" sz="2800" dirty="0" smtClean="0">
                <a:latin typeface="Times New Roman" panose="02020603050405020304" pitchFamily="18" charset="0"/>
                <a:cs typeface="Times New Roman" panose="02020603050405020304" pitchFamily="18" charset="0"/>
              </a:rPr>
              <a:t>THE MAIN OBJECTIVE OF THIS STDUY</a:t>
            </a:r>
            <a:r>
              <a:rPr lang="tr-TR" sz="2800" dirty="0">
                <a:latin typeface="Times New Roman" panose="02020603050405020304" pitchFamily="18" charset="0"/>
                <a:cs typeface="Times New Roman" panose="02020603050405020304" pitchFamily="18" charset="0"/>
              </a:rPr>
              <a:t/>
            </a:r>
            <a:br>
              <a:rPr lang="tr-TR" sz="2800" dirty="0">
                <a:latin typeface="Times New Roman" panose="02020603050405020304" pitchFamily="18" charset="0"/>
                <a:cs typeface="Times New Roman" panose="02020603050405020304" pitchFamily="18" charset="0"/>
              </a:rPr>
            </a:br>
            <a:r>
              <a:rPr lang="tr-TR" sz="2800" dirty="0" smtClean="0">
                <a:latin typeface="Times New Roman" panose="02020603050405020304" pitchFamily="18" charset="0"/>
                <a:cs typeface="Times New Roman" panose="02020603050405020304" pitchFamily="18" charset="0"/>
              </a:rPr>
              <a:t/>
            </a:r>
            <a:br>
              <a:rPr lang="tr-TR" sz="2800" dirty="0" smtClean="0">
                <a:latin typeface="Times New Roman" panose="02020603050405020304" pitchFamily="18" charset="0"/>
                <a:cs typeface="Times New Roman" panose="02020603050405020304" pitchFamily="18" charset="0"/>
              </a:rPr>
            </a:br>
            <a:r>
              <a:rPr lang="tr-TR" sz="2800" dirty="0">
                <a:latin typeface="Times New Roman" panose="02020603050405020304" pitchFamily="18" charset="0"/>
                <a:cs typeface="Times New Roman" panose="02020603050405020304" pitchFamily="18" charset="0"/>
              </a:rPr>
              <a:t/>
            </a:r>
            <a:br>
              <a:rPr lang="tr-TR" sz="2800" dirty="0">
                <a:latin typeface="Times New Roman" panose="02020603050405020304" pitchFamily="18" charset="0"/>
                <a:cs typeface="Times New Roman" panose="02020603050405020304" pitchFamily="18" charset="0"/>
              </a:rPr>
            </a:br>
            <a:r>
              <a:rPr lang="tr-TR" sz="2800" dirty="0">
                <a:latin typeface="Times New Roman" panose="02020603050405020304" pitchFamily="18" charset="0"/>
                <a:cs typeface="Times New Roman" panose="02020603050405020304" pitchFamily="18" charset="0"/>
              </a:rPr>
              <a:t/>
            </a:r>
            <a:br>
              <a:rPr lang="tr-TR" sz="2800" dirty="0">
                <a:latin typeface="Times New Roman" panose="02020603050405020304" pitchFamily="18" charset="0"/>
                <a:cs typeface="Times New Roman" panose="02020603050405020304" pitchFamily="18" charset="0"/>
              </a:rPr>
            </a:br>
            <a:endParaRPr lang="tr-TR" sz="2800" dirty="0">
              <a:latin typeface="Times New Roman" panose="02020603050405020304" pitchFamily="18" charset="0"/>
              <a:cs typeface="Times New Roman" panose="02020603050405020304" pitchFamily="18" charset="0"/>
            </a:endParaRPr>
          </a:p>
        </p:txBody>
      </p:sp>
      <p:sp>
        <p:nvSpPr>
          <p:cNvPr id="3" name="Alt Başlık 2"/>
          <p:cNvSpPr>
            <a:spLocks noGrp="1"/>
          </p:cNvSpPr>
          <p:nvPr>
            <p:ph type="subTitle" idx="1"/>
          </p:nvPr>
        </p:nvSpPr>
        <p:spPr>
          <a:xfrm>
            <a:off x="1406435" y="2316163"/>
            <a:ext cx="9144000" cy="1655762"/>
          </a:xfrm>
        </p:spPr>
        <p:txBody>
          <a:bodyPr>
            <a:noAutofit/>
          </a:bodyPr>
          <a:lstStyle/>
          <a:p>
            <a:pPr marL="342900" indent="-34290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In recent years, organic acids were investigated for recovering Zn from low grade Zn ores and Zn </a:t>
            </a:r>
            <a:r>
              <a:rPr lang="en-US" dirty="0" smtClean="0">
                <a:latin typeface="Times New Roman" panose="02020603050405020304" pitchFamily="18" charset="0"/>
                <a:cs typeface="Times New Roman" panose="02020603050405020304" pitchFamily="18" charset="0"/>
              </a:rPr>
              <a:t>plant</a:t>
            </a:r>
            <a:r>
              <a:rPr lang="tr-TR" dirty="0" smtClean="0">
                <a:latin typeface="Times New Roman" panose="02020603050405020304" pitchFamily="18" charset="0"/>
                <a:cs typeface="Times New Roman" panose="02020603050405020304" pitchFamily="18" charset="0"/>
              </a:rPr>
              <a:t> </a:t>
            </a:r>
            <a:r>
              <a:rPr lang="tr-TR" dirty="0" err="1" smtClean="0">
                <a:latin typeface="Times New Roman" panose="02020603050405020304" pitchFamily="18" charset="0"/>
                <a:cs typeface="Times New Roman" panose="02020603050405020304" pitchFamily="18" charset="0"/>
              </a:rPr>
              <a:t>tailings</a:t>
            </a:r>
            <a:r>
              <a:rPr lang="tr-TR" dirty="0" smtClean="0">
                <a:latin typeface="Times New Roman" panose="02020603050405020304" pitchFamily="18" charset="0"/>
                <a:cs typeface="Times New Roman" panose="02020603050405020304" pitchFamily="18" charset="0"/>
              </a:rPr>
              <a:t>. </a:t>
            </a:r>
          </a:p>
          <a:p>
            <a:pPr marL="342900" indent="-342900" algn="just">
              <a:buFont typeface="Arial" panose="020B0604020202020204" pitchFamily="34" charset="0"/>
              <a:buChar char="•"/>
            </a:pPr>
            <a:r>
              <a:rPr lang="tr-TR" dirty="0" err="1" smtClean="0">
                <a:latin typeface="Times New Roman" panose="02020603050405020304" pitchFamily="18" charset="0"/>
                <a:cs typeface="Times New Roman" panose="02020603050405020304" pitchFamily="18" charset="0"/>
              </a:rPr>
              <a:t>It</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was recommended that acetic is more selective organic reagents than oxalic acid for the leaching of lead from </a:t>
            </a:r>
            <a:r>
              <a:rPr lang="en-US" dirty="0" err="1">
                <a:latin typeface="Times New Roman" panose="02020603050405020304" pitchFamily="18" charset="0"/>
                <a:cs typeface="Times New Roman" panose="02020603050405020304" pitchFamily="18" charset="0"/>
              </a:rPr>
              <a:t>Pb</a:t>
            </a:r>
            <a:r>
              <a:rPr lang="en-US" dirty="0">
                <a:latin typeface="Times New Roman" panose="02020603050405020304" pitchFamily="18" charset="0"/>
                <a:cs typeface="Times New Roman" panose="02020603050405020304" pitchFamily="18" charset="0"/>
              </a:rPr>
              <a:t>-free solder. </a:t>
            </a:r>
            <a:endParaRPr lang="tr-TR"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Due </a:t>
            </a:r>
            <a:r>
              <a:rPr lang="en-US" dirty="0">
                <a:latin typeface="Times New Roman" panose="02020603050405020304" pitchFamily="18" charset="0"/>
                <a:cs typeface="Times New Roman" panose="02020603050405020304" pitchFamily="18" charset="0"/>
              </a:rPr>
              <a:t>to the strong complexation of ferric iron and oxalate, oxalic acid is also widely used in the removal of Fe from quartz </a:t>
            </a:r>
            <a:r>
              <a:rPr lang="en-US" dirty="0" smtClean="0">
                <a:latin typeface="Times New Roman" panose="02020603050405020304" pitchFamily="18" charset="0"/>
                <a:cs typeface="Times New Roman" panose="02020603050405020304" pitchFamily="18" charset="0"/>
              </a:rPr>
              <a:t>ores</a:t>
            </a:r>
            <a:r>
              <a:rPr lang="tr-TR" dirty="0" smtClean="0">
                <a:latin typeface="Times New Roman" panose="02020603050405020304" pitchFamily="18" charset="0"/>
                <a:cs typeface="Times New Roman" panose="02020603050405020304" pitchFamily="18" charset="0"/>
              </a:rPr>
              <a:t>.</a:t>
            </a:r>
          </a:p>
          <a:p>
            <a:pPr marL="342900" indent="-342900" algn="just">
              <a:buFont typeface="Arial" panose="020B0604020202020204" pitchFamily="34" charset="0"/>
              <a:buChar char="•"/>
            </a:pPr>
            <a:r>
              <a:rPr lang="en-US" u="sng" dirty="0" smtClean="0">
                <a:latin typeface="Times New Roman" panose="02020603050405020304" pitchFamily="18" charset="0"/>
                <a:cs typeface="Times New Roman" panose="02020603050405020304" pitchFamily="18" charset="0"/>
              </a:rPr>
              <a:t>The </a:t>
            </a:r>
            <a:r>
              <a:rPr lang="en-US" u="sng" dirty="0">
                <a:latin typeface="Times New Roman" panose="02020603050405020304" pitchFamily="18" charset="0"/>
                <a:cs typeface="Times New Roman" panose="02020603050405020304" pitchFamily="18" charset="0"/>
              </a:rPr>
              <a:t>main objective of this study was investigate the dissolution behavior of Zn, </a:t>
            </a:r>
            <a:r>
              <a:rPr lang="en-US" u="sng" dirty="0" err="1">
                <a:latin typeface="Times New Roman" panose="02020603050405020304" pitchFamily="18" charset="0"/>
                <a:cs typeface="Times New Roman" panose="02020603050405020304" pitchFamily="18" charset="0"/>
              </a:rPr>
              <a:t>Pb</a:t>
            </a:r>
            <a:r>
              <a:rPr lang="en-US" u="sng" dirty="0">
                <a:latin typeface="Times New Roman" panose="02020603050405020304" pitchFamily="18" charset="0"/>
                <a:cs typeface="Times New Roman" panose="02020603050405020304" pitchFamily="18" charset="0"/>
              </a:rPr>
              <a:t>, Fe and As from the flotation </a:t>
            </a:r>
            <a:r>
              <a:rPr lang="en-US" u="sng" dirty="0" err="1">
                <a:latin typeface="Times New Roman" panose="02020603050405020304" pitchFamily="18" charset="0"/>
                <a:cs typeface="Times New Roman" panose="02020603050405020304" pitchFamily="18" charset="0"/>
              </a:rPr>
              <a:t>Pb</a:t>
            </a:r>
            <a:r>
              <a:rPr lang="en-US" u="sng" dirty="0">
                <a:latin typeface="Times New Roman" panose="02020603050405020304" pitchFamily="18" charset="0"/>
                <a:cs typeface="Times New Roman" panose="02020603050405020304" pitchFamily="18" charset="0"/>
              </a:rPr>
              <a:t>-Zn oxide flotation tailing by using citric and oxalic acid as organic </a:t>
            </a:r>
            <a:r>
              <a:rPr lang="en-US" u="sng" dirty="0" smtClean="0">
                <a:latin typeface="Times New Roman" panose="02020603050405020304" pitchFamily="18" charset="0"/>
                <a:cs typeface="Times New Roman" panose="02020603050405020304" pitchFamily="18" charset="0"/>
              </a:rPr>
              <a:t>reagents. </a:t>
            </a:r>
            <a:endParaRPr lang="tr-TR" u="sng" dirty="0" smtClean="0">
              <a:latin typeface="Times New Roman" panose="02020603050405020304" pitchFamily="18" charset="0"/>
              <a:cs typeface="Times New Roman" panose="02020603050405020304" pitchFamily="18" charset="0"/>
            </a:endParaRPr>
          </a:p>
          <a:p>
            <a:pPr algn="just"/>
            <a:endParaRPr lang="tr-TR" sz="2000" dirty="0" smtClean="0">
              <a:latin typeface="Times New Roman" panose="02020603050405020304" pitchFamily="18" charset="0"/>
              <a:cs typeface="Times New Roman" panose="02020603050405020304" pitchFamily="18" charset="0"/>
            </a:endParaRPr>
          </a:p>
          <a:p>
            <a:pPr algn="just"/>
            <a:endParaRPr lang="tr-TR"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04438509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normAutofit/>
          </a:bodyPr>
          <a:lstStyle/>
          <a:p>
            <a:r>
              <a:rPr lang="tr-TR" sz="2800" dirty="0" smtClean="0">
                <a:latin typeface="Times New Roman" panose="02020603050405020304" pitchFamily="18" charset="0"/>
                <a:cs typeface="Times New Roman" panose="02020603050405020304" pitchFamily="18" charset="0"/>
              </a:rPr>
              <a:t>MATERIAL</a:t>
            </a:r>
            <a:r>
              <a:rPr lang="tr-TR" dirty="0"/>
              <a:t/>
            </a:r>
            <a:br>
              <a:rPr lang="tr-TR" dirty="0"/>
            </a:br>
            <a:r>
              <a:rPr lang="tr-TR" dirty="0" smtClean="0"/>
              <a:t/>
            </a:r>
            <a:br>
              <a:rPr lang="tr-TR" dirty="0" smtClean="0"/>
            </a:br>
            <a:endParaRPr lang="tr-TR" dirty="0"/>
          </a:p>
        </p:txBody>
      </p:sp>
      <p:sp>
        <p:nvSpPr>
          <p:cNvPr id="3" name="Alt Başlık 2"/>
          <p:cNvSpPr>
            <a:spLocks noGrp="1"/>
          </p:cNvSpPr>
          <p:nvPr>
            <p:ph type="subTitle" idx="1"/>
          </p:nvPr>
        </p:nvSpPr>
        <p:spPr>
          <a:xfrm>
            <a:off x="1524000" y="2403566"/>
            <a:ext cx="9144000" cy="2854234"/>
          </a:xfrm>
        </p:spPr>
        <p:txBody>
          <a:bodyPr>
            <a:noAutofit/>
          </a:bodyPr>
          <a:lstStyle/>
          <a:p>
            <a:pPr marL="342900" indent="-342900" algn="just">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 </a:t>
            </a:r>
            <a:r>
              <a:rPr lang="en-US" sz="2000" dirty="0" err="1">
                <a:latin typeface="Times New Roman" panose="02020603050405020304" pitchFamily="18" charset="0"/>
                <a:cs typeface="Times New Roman" panose="02020603050405020304" pitchFamily="18" charset="0"/>
              </a:rPr>
              <a:t>Pb</a:t>
            </a:r>
            <a:r>
              <a:rPr lang="en-US" sz="2000" dirty="0">
                <a:latin typeface="Times New Roman" panose="02020603050405020304" pitchFamily="18" charset="0"/>
                <a:cs typeface="Times New Roman" panose="02020603050405020304" pitchFamily="18" charset="0"/>
              </a:rPr>
              <a:t>-Zn oxide flotation plant tailing sample was provided from </a:t>
            </a:r>
            <a:r>
              <a:rPr lang="en-US" sz="2000" dirty="0" err="1">
                <a:latin typeface="Times New Roman" panose="02020603050405020304" pitchFamily="18" charset="0"/>
                <a:cs typeface="Times New Roman" panose="02020603050405020304" pitchFamily="18" charset="0"/>
              </a:rPr>
              <a:t>Yahyali</a:t>
            </a:r>
            <a:r>
              <a:rPr lang="en-US" sz="2000" dirty="0">
                <a:latin typeface="Times New Roman" panose="02020603050405020304" pitchFamily="18" charset="0"/>
                <a:cs typeface="Times New Roman" panose="02020603050405020304" pitchFamily="18" charset="0"/>
              </a:rPr>
              <a:t>-Kayseri, Turkey. </a:t>
            </a:r>
            <a:endParaRPr lang="tr-TR" sz="20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supplied sample was dried and ground using a laboratory ball mill. </a:t>
            </a:r>
            <a:endParaRPr lang="tr-TR" sz="20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particle size distribution of the ground sample was measured using Master Sizer 2000 (Malvern). </a:t>
            </a:r>
            <a:endParaRPr lang="tr-TR" sz="20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mineralogical composition was determined by using X-ray diffraction (XRD) (Empyrean, </a:t>
            </a:r>
            <a:r>
              <a:rPr lang="en-US" sz="2000" dirty="0" err="1" smtClean="0">
                <a:latin typeface="Times New Roman" panose="02020603050405020304" pitchFamily="18" charset="0"/>
                <a:cs typeface="Times New Roman" panose="02020603050405020304" pitchFamily="18" charset="0"/>
              </a:rPr>
              <a:t>PANalytical</a:t>
            </a:r>
            <a:r>
              <a:rPr lang="tr-TR" sz="2000" dirty="0">
                <a:latin typeface="Times New Roman" panose="02020603050405020304" pitchFamily="18" charset="0"/>
                <a:cs typeface="Times New Roman" panose="02020603050405020304" pitchFamily="18" charset="0"/>
              </a:rPr>
              <a:t> </a:t>
            </a:r>
            <a:r>
              <a:rPr lang="tr-TR" sz="2000" dirty="0" err="1" smtClean="0">
                <a:latin typeface="Times New Roman" panose="02020603050405020304" pitchFamily="18" charset="0"/>
                <a:cs typeface="Times New Roman" panose="02020603050405020304" pitchFamily="18" charset="0"/>
              </a:rPr>
              <a:t>and</a:t>
            </a:r>
            <a:r>
              <a:rPr lang="tr-TR" sz="2000" dirty="0" smtClean="0">
                <a:latin typeface="Times New Roman" panose="02020603050405020304" pitchFamily="18" charset="0"/>
                <a:cs typeface="Times New Roman" panose="02020603050405020304" pitchFamily="18" charset="0"/>
              </a:rPr>
              <a:t> </a:t>
            </a:r>
            <a:r>
              <a:rPr lang="tr-TR" sz="2000" dirty="0" err="1" smtClean="0">
                <a:latin typeface="Times New Roman" panose="02020603050405020304" pitchFamily="18" charset="0"/>
                <a:cs typeface="Times New Roman" panose="02020603050405020304" pitchFamily="18" charset="0"/>
              </a:rPr>
              <a:t>Bruker</a:t>
            </a:r>
            <a:r>
              <a:rPr lang="tr-TR" sz="2000" dirty="0" smtClean="0">
                <a:latin typeface="Times New Roman" panose="02020603050405020304" pitchFamily="18" charset="0"/>
                <a:cs typeface="Times New Roman" panose="02020603050405020304" pitchFamily="18" charset="0"/>
              </a:rPr>
              <a:t> </a:t>
            </a:r>
            <a:r>
              <a:rPr lang="tr-TR" sz="2000" dirty="0" err="1" smtClean="0">
                <a:latin typeface="Times New Roman" panose="02020603050405020304" pitchFamily="18" charset="0"/>
                <a:cs typeface="Times New Roman" panose="02020603050405020304" pitchFamily="18" charset="0"/>
              </a:rPr>
              <a:t>Discovery-we</a:t>
            </a:r>
            <a:r>
              <a:rPr lang="tr-TR" sz="2000" dirty="0" smtClean="0">
                <a:latin typeface="Times New Roman" panose="02020603050405020304" pitchFamily="18" charset="0"/>
                <a:cs typeface="Times New Roman" panose="02020603050405020304" pitchFamily="18" charset="0"/>
              </a:rPr>
              <a:t> </a:t>
            </a:r>
            <a:r>
              <a:rPr lang="tr-TR" sz="2000" dirty="0" err="1" smtClean="0">
                <a:latin typeface="Times New Roman" panose="02020603050405020304" pitchFamily="18" charset="0"/>
                <a:cs typeface="Times New Roman" panose="02020603050405020304" pitchFamily="18" charset="0"/>
              </a:rPr>
              <a:t>are</a:t>
            </a:r>
            <a:r>
              <a:rPr lang="tr-TR" sz="2000" dirty="0" smtClean="0">
                <a:latin typeface="Times New Roman" panose="02020603050405020304" pitchFamily="18" charset="0"/>
                <a:cs typeface="Times New Roman" panose="02020603050405020304" pitchFamily="18" charset="0"/>
              </a:rPr>
              <a:t> </a:t>
            </a:r>
            <a:r>
              <a:rPr lang="tr-TR" sz="2000" dirty="0" err="1" smtClean="0">
                <a:latin typeface="Times New Roman" panose="02020603050405020304" pitchFamily="18" charset="0"/>
                <a:cs typeface="Times New Roman" panose="02020603050405020304" pitchFamily="18" charset="0"/>
              </a:rPr>
              <a:t>still</a:t>
            </a:r>
            <a:r>
              <a:rPr lang="tr-TR" sz="2000" dirty="0" smtClean="0">
                <a:latin typeface="Times New Roman" panose="02020603050405020304" pitchFamily="18" charset="0"/>
                <a:cs typeface="Times New Roman" panose="02020603050405020304" pitchFamily="18" charset="0"/>
              </a:rPr>
              <a:t> </a:t>
            </a:r>
            <a:r>
              <a:rPr lang="tr-TR" sz="2000" dirty="0" err="1" smtClean="0">
                <a:latin typeface="Times New Roman" panose="02020603050405020304" pitchFamily="18" charset="0"/>
                <a:cs typeface="Times New Roman" panose="02020603050405020304" pitchFamily="18" charset="0"/>
              </a:rPr>
              <a:t>studying</a:t>
            </a:r>
            <a:r>
              <a:rPr lang="tr-TR" sz="2000" dirty="0" smtClean="0">
                <a:latin typeface="Times New Roman" panose="02020603050405020304" pitchFamily="18" charset="0"/>
                <a:cs typeface="Times New Roman" panose="02020603050405020304" pitchFamily="18" charset="0"/>
              </a:rPr>
              <a:t> on it</a:t>
            </a:r>
            <a:r>
              <a:rPr lang="en-US" sz="2000" dirty="0" smtClean="0">
                <a:latin typeface="Times New Roman" panose="02020603050405020304" pitchFamily="18" charset="0"/>
                <a:cs typeface="Times New Roman" panose="02020603050405020304" pitchFamily="18" charset="0"/>
              </a:rPr>
              <a:t>). </a:t>
            </a:r>
            <a:endParaRPr lang="tr-TR" sz="20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full elemental composition of the sample was performed by ALS Mineral Laboratory in Izmir, Turkey using inductively coupled plasma mass spectroscopy (ICP-MS). </a:t>
            </a:r>
            <a:endParaRPr lang="tr-TR" sz="2000" dirty="0">
              <a:latin typeface="Times New Roman" panose="02020603050405020304" pitchFamily="18" charset="0"/>
              <a:cs typeface="Times New Roman" panose="02020603050405020304" pitchFamily="18" charset="0"/>
            </a:endParaRPr>
          </a:p>
        </p:txBody>
      </p:sp>
      <p:pic>
        <p:nvPicPr>
          <p:cNvPr id="4" name="Resim 3"/>
          <p:cNvPicPr>
            <a:picLocks noChangeAspect="1"/>
          </p:cNvPicPr>
          <p:nvPr/>
        </p:nvPicPr>
        <p:blipFill>
          <a:blip r:embed="rId2" cstate="print"/>
          <a:stretch>
            <a:fillRect/>
          </a:stretch>
        </p:blipFill>
        <p:spPr>
          <a:xfrm>
            <a:off x="8610601" y="385254"/>
            <a:ext cx="2453640" cy="1783182"/>
          </a:xfrm>
          <a:prstGeom prst="rect">
            <a:avLst/>
          </a:prstGeom>
        </p:spPr>
      </p:pic>
      <p:pic>
        <p:nvPicPr>
          <p:cNvPr id="5" name="Resim 4"/>
          <p:cNvPicPr>
            <a:picLocks noChangeAspect="1"/>
          </p:cNvPicPr>
          <p:nvPr/>
        </p:nvPicPr>
        <p:blipFill>
          <a:blip r:embed="rId3" cstate="print"/>
          <a:stretch>
            <a:fillRect/>
          </a:stretch>
        </p:blipFill>
        <p:spPr>
          <a:xfrm>
            <a:off x="1010194" y="385254"/>
            <a:ext cx="2740663" cy="1906546"/>
          </a:xfrm>
          <a:prstGeom prst="rect">
            <a:avLst/>
          </a:prstGeom>
        </p:spPr>
      </p:pic>
    </p:spTree>
    <p:extLst>
      <p:ext uri="{BB962C8B-B14F-4D97-AF65-F5344CB8AC3E}">
        <p14:creationId xmlns:p14="http://schemas.microsoft.com/office/powerpoint/2010/main" xmlns="" val="167167801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1432560" y="27576"/>
            <a:ext cx="9144000" cy="2387600"/>
          </a:xfrm>
        </p:spPr>
        <p:txBody>
          <a:bodyPr>
            <a:normAutofit/>
          </a:bodyPr>
          <a:lstStyle/>
          <a:p>
            <a:r>
              <a:rPr lang="tr-TR" sz="3100" dirty="0" smtClean="0">
                <a:latin typeface="Times New Roman" panose="02020603050405020304" pitchFamily="18" charset="0"/>
                <a:cs typeface="Times New Roman" panose="02020603050405020304" pitchFamily="18" charset="0"/>
              </a:rPr>
              <a:t>METHOD</a:t>
            </a:r>
            <a:r>
              <a:rPr lang="tr-TR" dirty="0"/>
              <a:t/>
            </a:r>
            <a:br>
              <a:rPr lang="tr-TR" dirty="0"/>
            </a:br>
            <a:r>
              <a:rPr lang="tr-TR" dirty="0" smtClean="0"/>
              <a:t/>
            </a:r>
            <a:br>
              <a:rPr lang="tr-TR" dirty="0" smtClean="0"/>
            </a:br>
            <a:endParaRPr lang="tr-TR" dirty="0"/>
          </a:p>
        </p:txBody>
      </p:sp>
      <p:sp>
        <p:nvSpPr>
          <p:cNvPr id="3" name="Alt Başlık 2"/>
          <p:cNvSpPr>
            <a:spLocks noGrp="1"/>
          </p:cNvSpPr>
          <p:nvPr>
            <p:ph type="subTitle" idx="1"/>
          </p:nvPr>
        </p:nvSpPr>
        <p:spPr>
          <a:xfrm>
            <a:off x="1432560" y="1067845"/>
            <a:ext cx="9144000" cy="1655762"/>
          </a:xfrm>
        </p:spPr>
        <p:txBody>
          <a:bodyPr>
            <a:noAutofit/>
          </a:bodyPr>
          <a:lstStyle/>
          <a:p>
            <a:pPr marL="342900" indent="-342900" algn="just">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The leaching tests were performed in a 500 mL rounded bottom glass reactor attached with glass condenser to prevent liquid evaporation. The glass reactor was placed in a heating mantle (</a:t>
            </a:r>
            <a:r>
              <a:rPr lang="en-US" sz="1600" dirty="0" err="1" smtClean="0">
                <a:latin typeface="Times New Roman" panose="02020603050405020304" pitchFamily="18" charset="0"/>
                <a:cs typeface="Times New Roman" panose="02020603050405020304" pitchFamily="18" charset="0"/>
              </a:rPr>
              <a:t>Mtop</a:t>
            </a:r>
            <a:r>
              <a:rPr lang="tr-TR" sz="1600" dirty="0">
                <a:latin typeface="Times New Roman" panose="02020603050405020304" pitchFamily="18" charset="0"/>
                <a:cs typeface="Times New Roman" panose="02020603050405020304" pitchFamily="18" charset="0"/>
              </a:rPr>
              <a:t>s</a:t>
            </a:r>
            <a:r>
              <a:rPr lang="en-US" sz="1600" dirty="0" smtClean="0">
                <a:latin typeface="Times New Roman" panose="02020603050405020304" pitchFamily="18" charset="0"/>
                <a:cs typeface="Times New Roman" panose="02020603050405020304" pitchFamily="18" charset="0"/>
              </a:rPr>
              <a:t>)</a:t>
            </a:r>
            <a:r>
              <a:rPr lang="tr-TR" sz="1600" dirty="0" smtClean="0">
                <a:latin typeface="Times New Roman" panose="02020603050405020304" pitchFamily="18" charset="0"/>
                <a:cs typeface="Times New Roman" panose="02020603050405020304" pitchFamily="18" charset="0"/>
              </a:rPr>
              <a:t> (Fig.1)</a:t>
            </a:r>
            <a:r>
              <a:rPr lang="en-US" sz="1600" dirty="0" smtClean="0">
                <a:latin typeface="Times New Roman" panose="02020603050405020304" pitchFamily="18" charset="0"/>
                <a:cs typeface="Times New Roman" panose="02020603050405020304" pitchFamily="18" charset="0"/>
              </a:rPr>
              <a:t> </a:t>
            </a:r>
            <a:endParaRPr lang="tr-TR" sz="16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For </a:t>
            </a:r>
            <a:r>
              <a:rPr lang="en-US" sz="1600" dirty="0">
                <a:latin typeface="Times New Roman" panose="02020603050405020304" pitchFamily="18" charset="0"/>
                <a:cs typeface="Times New Roman" panose="02020603050405020304" pitchFamily="18" charset="0"/>
              </a:rPr>
              <a:t>each experiment, a required amount of organic acid at a pre-determined concentration was transferred into the reactor and then heated to the desired temperature before adding sample. At selected time intervals, 5 mL of slurry was withdrawn, and then the slurry was centrifuged at 5000 rpm. Supernatant liquor was analyzed by ICP-MS. </a:t>
            </a:r>
            <a:endParaRPr lang="tr-TR" sz="16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In </a:t>
            </a:r>
            <a:r>
              <a:rPr lang="en-US" sz="1600" dirty="0">
                <a:latin typeface="Times New Roman" panose="02020603050405020304" pitchFamily="18" charset="0"/>
                <a:cs typeface="Times New Roman" panose="02020603050405020304" pitchFamily="18" charset="0"/>
              </a:rPr>
              <a:t>the leaching tests, analytical grades of citric and oxalic were used. In all leaching tests, S/L ratio was maintained at 1/10. The percentage of metals dissolution was calculated based on the metal content in the leached solution. </a:t>
            </a:r>
            <a:endParaRPr lang="tr-TR" sz="1600" dirty="0" smtClean="0">
              <a:latin typeface="Times New Roman" panose="02020603050405020304" pitchFamily="18" charset="0"/>
              <a:cs typeface="Times New Roman" panose="02020603050405020304" pitchFamily="18" charset="0"/>
            </a:endParaRPr>
          </a:p>
        </p:txBody>
      </p:sp>
      <p:pic>
        <p:nvPicPr>
          <p:cNvPr id="4" name="Resim 3"/>
          <p:cNvPicPr>
            <a:picLocks noChangeAspect="1"/>
          </p:cNvPicPr>
          <p:nvPr/>
        </p:nvPicPr>
        <p:blipFill>
          <a:blip r:embed="rId2" cstate="print"/>
          <a:stretch>
            <a:fillRect/>
          </a:stretch>
        </p:blipFill>
        <p:spPr>
          <a:xfrm>
            <a:off x="4045131" y="3331029"/>
            <a:ext cx="3918857" cy="2855565"/>
          </a:xfrm>
          <a:prstGeom prst="rect">
            <a:avLst/>
          </a:prstGeom>
        </p:spPr>
      </p:pic>
      <p:sp>
        <p:nvSpPr>
          <p:cNvPr id="5" name="Dikdörtgen 4"/>
          <p:cNvSpPr/>
          <p:nvPr/>
        </p:nvSpPr>
        <p:spPr>
          <a:xfrm>
            <a:off x="4694823" y="6186594"/>
            <a:ext cx="2410468" cy="312650"/>
          </a:xfrm>
          <a:prstGeom prst="rect">
            <a:avLst/>
          </a:prstGeom>
        </p:spPr>
        <p:txBody>
          <a:bodyPr wrap="none">
            <a:spAutoFit/>
          </a:bodyPr>
          <a:lstStyle/>
          <a:p>
            <a:pPr algn="ctr">
              <a:lnSpc>
                <a:spcPct val="107000"/>
              </a:lnSpc>
              <a:spcAft>
                <a:spcPts val="0"/>
              </a:spcAft>
            </a:pPr>
            <a:r>
              <a:rPr lang="en-US" sz="1400" dirty="0">
                <a:latin typeface="Times New Roman" panose="02020603050405020304" pitchFamily="18" charset="0"/>
                <a:ea typeface="Calibri" panose="020F0502020204030204" pitchFamily="34" charset="0"/>
                <a:cs typeface="Times New Roman" panose="02020603050405020304" pitchFamily="18" charset="0"/>
              </a:rPr>
              <a:t>Figure </a:t>
            </a:r>
            <a:r>
              <a:rPr lang="tr-TR" sz="1400" dirty="0" smtClean="0">
                <a:latin typeface="Times New Roman" panose="02020603050405020304" pitchFamily="18" charset="0"/>
                <a:ea typeface="Calibri" panose="020F0502020204030204" pitchFamily="34" charset="0"/>
                <a:cs typeface="Times New Roman" panose="02020603050405020304" pitchFamily="18" charset="0"/>
              </a:rPr>
              <a:t>1</a:t>
            </a:r>
            <a:r>
              <a:rPr lang="en-US" sz="1400"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1400" dirty="0">
                <a:latin typeface="Times New Roman" panose="02020603050405020304" pitchFamily="18" charset="0"/>
                <a:ea typeface="Calibri" panose="020F0502020204030204" pitchFamily="34" charset="0"/>
                <a:cs typeface="Times New Roman" panose="02020603050405020304" pitchFamily="18" charset="0"/>
              </a:rPr>
              <a:t>Experimental set-up.</a:t>
            </a:r>
            <a:endParaRPr lang="tr-TR" sz="14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298378455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838200" y="482542"/>
            <a:ext cx="10515600" cy="392519"/>
          </a:xfrm>
        </p:spPr>
        <p:txBody>
          <a:bodyPr>
            <a:noAutofit/>
          </a:bodyPr>
          <a:lstStyle/>
          <a:p>
            <a:pPr algn="ctr"/>
            <a:r>
              <a:rPr lang="en-US" sz="2800" b="1" dirty="0" smtClean="0">
                <a:latin typeface="Times New Roman" panose="02020603050405020304" pitchFamily="18" charset="0"/>
                <a:cs typeface="Times New Roman" panose="02020603050405020304" pitchFamily="18" charset="0"/>
              </a:rPr>
              <a:t>RESULTS AND DISCUSSION</a:t>
            </a:r>
            <a:r>
              <a:rPr lang="tr-TR" sz="2800" b="1" dirty="0" smtClean="0">
                <a:latin typeface="Times New Roman" panose="02020603050405020304" pitchFamily="18" charset="0"/>
                <a:cs typeface="Times New Roman" panose="02020603050405020304" pitchFamily="18" charset="0"/>
              </a:rPr>
              <a:t/>
            </a:r>
            <a:br>
              <a:rPr lang="tr-TR" sz="2800" b="1" dirty="0" smtClean="0">
                <a:latin typeface="Times New Roman" panose="02020603050405020304" pitchFamily="18" charset="0"/>
                <a:cs typeface="Times New Roman" panose="02020603050405020304" pitchFamily="18" charset="0"/>
              </a:rPr>
            </a:br>
            <a:r>
              <a:rPr lang="tr-TR" sz="1800" b="1" dirty="0" smtClean="0">
                <a:latin typeface="Times New Roman" panose="02020603050405020304" pitchFamily="18" charset="0"/>
                <a:cs typeface="Times New Roman" panose="02020603050405020304" pitchFamily="18" charset="0"/>
              </a:rPr>
              <a:t/>
            </a:r>
            <a:br>
              <a:rPr lang="tr-TR" sz="1800" b="1" dirty="0" smtClean="0">
                <a:latin typeface="Times New Roman" panose="02020603050405020304" pitchFamily="18" charset="0"/>
                <a:cs typeface="Times New Roman" panose="02020603050405020304" pitchFamily="18" charset="0"/>
              </a:rPr>
            </a:br>
            <a:endParaRPr lang="tr-TR" sz="1400" dirty="0">
              <a:latin typeface="Times New Roman" panose="02020603050405020304" pitchFamily="18" charset="0"/>
              <a:cs typeface="Times New Roman" panose="02020603050405020304" pitchFamily="18" charset="0"/>
            </a:endParaRPr>
          </a:p>
        </p:txBody>
      </p:sp>
      <p:sp>
        <p:nvSpPr>
          <p:cNvPr id="8" name="Rectangle 5"/>
          <p:cNvSpPr>
            <a:spLocks noChangeArrowheads="1"/>
          </p:cNvSpPr>
          <p:nvPr/>
        </p:nvSpPr>
        <p:spPr bwMode="auto">
          <a:xfrm>
            <a:off x="838200" y="3082834"/>
            <a:ext cx="12192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TR"/>
          </a:p>
        </p:txBody>
      </p:sp>
      <p:graphicFrame>
        <p:nvGraphicFramePr>
          <p:cNvPr id="9" name="Grafik 8"/>
          <p:cNvGraphicFramePr/>
          <p:nvPr>
            <p:extLst>
              <p:ext uri="{D42A27DB-BD31-4B8C-83A1-F6EECF244321}">
                <p14:modId xmlns:p14="http://schemas.microsoft.com/office/powerpoint/2010/main" xmlns="" val="3485947279"/>
              </p:ext>
            </p:extLst>
          </p:nvPr>
        </p:nvGraphicFramePr>
        <p:xfrm>
          <a:off x="838200" y="1998618"/>
          <a:ext cx="4713514" cy="401029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Tablo 14"/>
          <p:cNvGraphicFramePr>
            <a:graphicFrameLocks noGrp="1"/>
          </p:cNvGraphicFramePr>
          <p:nvPr>
            <p:extLst>
              <p:ext uri="{D42A27DB-BD31-4B8C-83A1-F6EECF244321}">
                <p14:modId xmlns:p14="http://schemas.microsoft.com/office/powerpoint/2010/main" xmlns="" val="2581048515"/>
              </p:ext>
            </p:extLst>
          </p:nvPr>
        </p:nvGraphicFramePr>
        <p:xfrm>
          <a:off x="5695406" y="2024742"/>
          <a:ext cx="5759722" cy="3984168"/>
        </p:xfrm>
        <a:graphic>
          <a:graphicData uri="http://schemas.openxmlformats.org/drawingml/2006/table">
            <a:tbl>
              <a:tblPr firstRow="1" firstCol="1" bandRow="1">
                <a:tableStyleId>{5C22544A-7EE6-4342-B048-85BDC9FD1C3A}</a:tableStyleId>
              </a:tblPr>
              <a:tblGrid>
                <a:gridCol w="2879861">
                  <a:extLst>
                    <a:ext uri="{9D8B030D-6E8A-4147-A177-3AD203B41FA5}">
                      <a16:colId xmlns:a16="http://schemas.microsoft.com/office/drawing/2014/main" xmlns="" val="2655004317"/>
                    </a:ext>
                  </a:extLst>
                </a:gridCol>
                <a:gridCol w="2879861">
                  <a:extLst>
                    <a:ext uri="{9D8B030D-6E8A-4147-A177-3AD203B41FA5}">
                      <a16:colId xmlns:a16="http://schemas.microsoft.com/office/drawing/2014/main" xmlns="" val="790294541"/>
                    </a:ext>
                  </a:extLst>
                </a:gridCol>
              </a:tblGrid>
              <a:tr h="498021">
                <a:tc>
                  <a:txBody>
                    <a:bodyPr/>
                    <a:lstStyle/>
                    <a:p>
                      <a:pPr algn="ctr">
                        <a:lnSpc>
                          <a:spcPct val="107000"/>
                        </a:lnSpc>
                        <a:spcAft>
                          <a:spcPts val="800"/>
                        </a:spcAft>
                      </a:pPr>
                      <a:r>
                        <a:rPr lang="en-US" sz="1400" dirty="0">
                          <a:effectLst/>
                          <a:latin typeface="Times New Roman" panose="02020603050405020304" pitchFamily="18" charset="0"/>
                          <a:cs typeface="Times New Roman" panose="02020603050405020304" pitchFamily="18" charset="0"/>
                        </a:rPr>
                        <a:t>Element</a:t>
                      </a:r>
                      <a:endParaRPr lang="tr-TR"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400">
                          <a:effectLst/>
                          <a:latin typeface="Times New Roman" panose="02020603050405020304" pitchFamily="18" charset="0"/>
                          <a:cs typeface="Times New Roman" panose="02020603050405020304" pitchFamily="18" charset="0"/>
                        </a:rPr>
                        <a:t>wt %</a:t>
                      </a:r>
                      <a:endParaRPr lang="tr-TR"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84823780"/>
                  </a:ext>
                </a:extLst>
              </a:tr>
              <a:tr h="498021">
                <a:tc>
                  <a:txBody>
                    <a:bodyPr/>
                    <a:lstStyle/>
                    <a:p>
                      <a:pPr algn="ctr">
                        <a:lnSpc>
                          <a:spcPct val="107000"/>
                        </a:lnSpc>
                        <a:spcAft>
                          <a:spcPts val="0"/>
                        </a:spcAft>
                      </a:pPr>
                      <a:r>
                        <a:rPr lang="en-US" sz="1400">
                          <a:effectLst/>
                          <a:latin typeface="Times New Roman" panose="02020603050405020304" pitchFamily="18" charset="0"/>
                          <a:cs typeface="Times New Roman" panose="02020603050405020304" pitchFamily="18" charset="0"/>
                        </a:rPr>
                        <a:t>Zn</a:t>
                      </a:r>
                      <a:endParaRPr lang="tr-TR"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400">
                          <a:effectLst/>
                          <a:latin typeface="Times New Roman" panose="02020603050405020304" pitchFamily="18" charset="0"/>
                          <a:cs typeface="Times New Roman" panose="02020603050405020304" pitchFamily="18" charset="0"/>
                        </a:rPr>
                        <a:t>5.77</a:t>
                      </a:r>
                      <a:endParaRPr lang="tr-TR"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521472163"/>
                  </a:ext>
                </a:extLst>
              </a:tr>
              <a:tr h="498021">
                <a:tc>
                  <a:txBody>
                    <a:bodyPr/>
                    <a:lstStyle/>
                    <a:p>
                      <a:pPr algn="ctr">
                        <a:lnSpc>
                          <a:spcPct val="107000"/>
                        </a:lnSpc>
                        <a:spcAft>
                          <a:spcPts val="0"/>
                        </a:spcAft>
                      </a:pPr>
                      <a:r>
                        <a:rPr lang="en-US" sz="1400">
                          <a:effectLst/>
                          <a:latin typeface="Times New Roman" panose="02020603050405020304" pitchFamily="18" charset="0"/>
                          <a:cs typeface="Times New Roman" panose="02020603050405020304" pitchFamily="18" charset="0"/>
                        </a:rPr>
                        <a:t>Pb</a:t>
                      </a:r>
                      <a:endParaRPr lang="tr-TR"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400">
                          <a:effectLst/>
                          <a:latin typeface="Times New Roman" panose="02020603050405020304" pitchFamily="18" charset="0"/>
                          <a:cs typeface="Times New Roman" panose="02020603050405020304" pitchFamily="18" charset="0"/>
                        </a:rPr>
                        <a:t>7.50</a:t>
                      </a:r>
                      <a:endParaRPr lang="tr-TR"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941873530"/>
                  </a:ext>
                </a:extLst>
              </a:tr>
              <a:tr h="498021">
                <a:tc>
                  <a:txBody>
                    <a:bodyPr/>
                    <a:lstStyle/>
                    <a:p>
                      <a:pPr algn="ctr">
                        <a:lnSpc>
                          <a:spcPct val="107000"/>
                        </a:lnSpc>
                        <a:spcAft>
                          <a:spcPts val="0"/>
                        </a:spcAft>
                      </a:pPr>
                      <a:r>
                        <a:rPr lang="en-US" sz="1400">
                          <a:effectLst/>
                          <a:latin typeface="Times New Roman" panose="02020603050405020304" pitchFamily="18" charset="0"/>
                          <a:cs typeface="Times New Roman" panose="02020603050405020304" pitchFamily="18" charset="0"/>
                        </a:rPr>
                        <a:t>Fe</a:t>
                      </a:r>
                      <a:endParaRPr lang="tr-TR"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400">
                          <a:effectLst/>
                          <a:latin typeface="Times New Roman" panose="02020603050405020304" pitchFamily="18" charset="0"/>
                          <a:cs typeface="Times New Roman" panose="02020603050405020304" pitchFamily="18" charset="0"/>
                        </a:rPr>
                        <a:t>21.30</a:t>
                      </a:r>
                      <a:endParaRPr lang="tr-TR"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643209442"/>
                  </a:ext>
                </a:extLst>
              </a:tr>
              <a:tr h="498021">
                <a:tc>
                  <a:txBody>
                    <a:bodyPr/>
                    <a:lstStyle/>
                    <a:p>
                      <a:pPr algn="ctr">
                        <a:lnSpc>
                          <a:spcPct val="107000"/>
                        </a:lnSpc>
                        <a:spcAft>
                          <a:spcPts val="0"/>
                        </a:spcAft>
                      </a:pPr>
                      <a:r>
                        <a:rPr lang="en-US" sz="1400">
                          <a:effectLst/>
                          <a:latin typeface="Times New Roman" panose="02020603050405020304" pitchFamily="18" charset="0"/>
                          <a:cs typeface="Times New Roman" panose="02020603050405020304" pitchFamily="18" charset="0"/>
                        </a:rPr>
                        <a:t>As</a:t>
                      </a:r>
                      <a:endParaRPr lang="tr-TR"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400">
                          <a:effectLst/>
                          <a:latin typeface="Times New Roman" panose="02020603050405020304" pitchFamily="18" charset="0"/>
                          <a:cs typeface="Times New Roman" panose="02020603050405020304" pitchFamily="18" charset="0"/>
                        </a:rPr>
                        <a:t>4.2-5.60</a:t>
                      </a:r>
                      <a:endParaRPr lang="tr-TR"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16065199"/>
                  </a:ext>
                </a:extLst>
              </a:tr>
              <a:tr h="498021">
                <a:tc>
                  <a:txBody>
                    <a:bodyPr/>
                    <a:lstStyle/>
                    <a:p>
                      <a:pPr algn="ctr">
                        <a:lnSpc>
                          <a:spcPct val="107000"/>
                        </a:lnSpc>
                        <a:spcAft>
                          <a:spcPts val="0"/>
                        </a:spcAft>
                      </a:pPr>
                      <a:r>
                        <a:rPr lang="en-US" sz="1400">
                          <a:effectLst/>
                          <a:latin typeface="Times New Roman" panose="02020603050405020304" pitchFamily="18" charset="0"/>
                          <a:cs typeface="Times New Roman" panose="02020603050405020304" pitchFamily="18" charset="0"/>
                        </a:rPr>
                        <a:t>Ca</a:t>
                      </a:r>
                      <a:endParaRPr lang="tr-TR"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400">
                          <a:effectLst/>
                          <a:latin typeface="Times New Roman" panose="02020603050405020304" pitchFamily="18" charset="0"/>
                          <a:cs typeface="Times New Roman" panose="02020603050405020304" pitchFamily="18" charset="0"/>
                        </a:rPr>
                        <a:t>3.91</a:t>
                      </a:r>
                      <a:endParaRPr lang="tr-TR"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4073801215"/>
                  </a:ext>
                </a:extLst>
              </a:tr>
              <a:tr h="498021">
                <a:tc>
                  <a:txBody>
                    <a:bodyPr/>
                    <a:lstStyle/>
                    <a:p>
                      <a:pPr algn="ctr">
                        <a:lnSpc>
                          <a:spcPct val="107000"/>
                        </a:lnSpc>
                        <a:spcAft>
                          <a:spcPts val="0"/>
                        </a:spcAft>
                      </a:pPr>
                      <a:r>
                        <a:rPr lang="en-US" sz="1400">
                          <a:effectLst/>
                          <a:latin typeface="Times New Roman" panose="02020603050405020304" pitchFamily="18" charset="0"/>
                          <a:cs typeface="Times New Roman" panose="02020603050405020304" pitchFamily="18" charset="0"/>
                        </a:rPr>
                        <a:t>S</a:t>
                      </a:r>
                      <a:endParaRPr lang="tr-TR"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400">
                          <a:effectLst/>
                          <a:latin typeface="Times New Roman" panose="02020603050405020304" pitchFamily="18" charset="0"/>
                          <a:cs typeface="Times New Roman" panose="02020603050405020304" pitchFamily="18" charset="0"/>
                        </a:rPr>
                        <a:t>1.85</a:t>
                      </a:r>
                      <a:endParaRPr lang="tr-TR"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754706475"/>
                  </a:ext>
                </a:extLst>
              </a:tr>
              <a:tr h="498021">
                <a:tc>
                  <a:txBody>
                    <a:bodyPr/>
                    <a:lstStyle/>
                    <a:p>
                      <a:pPr algn="ctr">
                        <a:lnSpc>
                          <a:spcPct val="107000"/>
                        </a:lnSpc>
                        <a:spcAft>
                          <a:spcPts val="0"/>
                        </a:spcAft>
                      </a:pPr>
                      <a:r>
                        <a:rPr lang="en-US" sz="1400">
                          <a:effectLst/>
                          <a:latin typeface="Times New Roman" panose="02020603050405020304" pitchFamily="18" charset="0"/>
                          <a:cs typeface="Times New Roman" panose="02020603050405020304" pitchFamily="18" charset="0"/>
                        </a:rPr>
                        <a:t>Ag</a:t>
                      </a:r>
                      <a:endParaRPr lang="tr-TR"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400" dirty="0">
                          <a:effectLst/>
                          <a:latin typeface="Times New Roman" panose="02020603050405020304" pitchFamily="18" charset="0"/>
                          <a:cs typeface="Times New Roman" panose="02020603050405020304" pitchFamily="18" charset="0"/>
                        </a:rPr>
                        <a:t>101 ppm</a:t>
                      </a:r>
                      <a:endParaRPr lang="tr-TR"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259300294"/>
                  </a:ext>
                </a:extLst>
              </a:tr>
            </a:tbl>
          </a:graphicData>
        </a:graphic>
      </p:graphicFrame>
      <p:sp>
        <p:nvSpPr>
          <p:cNvPr id="16" name="Dikdörtgen 15"/>
          <p:cNvSpPr/>
          <p:nvPr/>
        </p:nvSpPr>
        <p:spPr>
          <a:xfrm>
            <a:off x="1033146" y="6122496"/>
            <a:ext cx="4323620" cy="307392"/>
          </a:xfrm>
          <a:prstGeom prst="rect">
            <a:avLst/>
          </a:prstGeom>
        </p:spPr>
        <p:txBody>
          <a:bodyPr wrap="none">
            <a:spAutoFit/>
          </a:bodyPr>
          <a:lstStyle/>
          <a:p>
            <a:pPr algn="ctr">
              <a:lnSpc>
                <a:spcPct val="107000"/>
              </a:lnSpc>
              <a:spcAft>
                <a:spcPts val="0"/>
              </a:spcAft>
            </a:pPr>
            <a:r>
              <a:rPr lang="en-US" sz="1400" dirty="0">
                <a:latin typeface="Times New Roman" panose="02020603050405020304" pitchFamily="18" charset="0"/>
                <a:ea typeface="Calibri" panose="020F0502020204030204" pitchFamily="34" charset="0"/>
                <a:cs typeface="Times New Roman" panose="02020603050405020304" pitchFamily="18" charset="0"/>
              </a:rPr>
              <a:t>Figure </a:t>
            </a:r>
            <a:r>
              <a:rPr lang="tr-TR" sz="1400" dirty="0" smtClean="0">
                <a:latin typeface="Times New Roman" panose="02020603050405020304" pitchFamily="18" charset="0"/>
                <a:ea typeface="Calibri" panose="020F0502020204030204" pitchFamily="34" charset="0"/>
                <a:cs typeface="Times New Roman" panose="02020603050405020304" pitchFamily="18" charset="0"/>
              </a:rPr>
              <a:t>2</a:t>
            </a:r>
            <a:r>
              <a:rPr lang="en-US" sz="1400"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1400" dirty="0">
                <a:latin typeface="Times New Roman" panose="02020603050405020304" pitchFamily="18" charset="0"/>
                <a:ea typeface="Calibri" panose="020F0502020204030204" pitchFamily="34" charset="0"/>
                <a:cs typeface="Times New Roman" panose="02020603050405020304" pitchFamily="18" charset="0"/>
              </a:rPr>
              <a:t>Particle sized </a:t>
            </a:r>
            <a:r>
              <a:rPr lang="en-US" sz="1400" dirty="0" err="1">
                <a:latin typeface="Times New Roman" panose="02020603050405020304" pitchFamily="18" charset="0"/>
                <a:ea typeface="Calibri" panose="020F0502020204030204" pitchFamily="34" charset="0"/>
                <a:cs typeface="Times New Roman" panose="02020603050405020304" pitchFamily="18" charset="0"/>
              </a:rPr>
              <a:t>distrubition</a:t>
            </a:r>
            <a:r>
              <a:rPr lang="en-US" sz="1400" dirty="0">
                <a:latin typeface="Times New Roman" panose="02020603050405020304" pitchFamily="18" charset="0"/>
                <a:ea typeface="Calibri" panose="020F0502020204030204" pitchFamily="34" charset="0"/>
                <a:cs typeface="Times New Roman" panose="02020603050405020304" pitchFamily="18" charset="0"/>
              </a:rPr>
              <a:t> of the ground sample.</a:t>
            </a:r>
            <a:endParaRPr lang="tr-TR" sz="14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7" name="Dikdörtgen 16"/>
          <p:cNvSpPr/>
          <p:nvPr/>
        </p:nvSpPr>
        <p:spPr>
          <a:xfrm>
            <a:off x="5356766" y="1651500"/>
            <a:ext cx="6438994" cy="322845"/>
          </a:xfrm>
          <a:prstGeom prst="rect">
            <a:avLst/>
          </a:prstGeom>
        </p:spPr>
        <p:txBody>
          <a:bodyPr wrap="square">
            <a:spAutoFit/>
          </a:bodyPr>
          <a:lstStyle/>
          <a:p>
            <a:pPr algn="ctr">
              <a:lnSpc>
                <a:spcPct val="107000"/>
              </a:lnSpc>
              <a:spcAft>
                <a:spcPts val="0"/>
              </a:spcAft>
            </a:pPr>
            <a:r>
              <a:rPr lang="en-US" sz="1400" dirty="0">
                <a:latin typeface="Times New Roman" panose="02020603050405020304" pitchFamily="18" charset="0"/>
                <a:ea typeface="Calibri" panose="020F0502020204030204" pitchFamily="34" charset="0"/>
                <a:cs typeface="Times New Roman" panose="02020603050405020304" pitchFamily="18" charset="0"/>
              </a:rPr>
              <a:t>Table 1. Chemical composition of the non-</a:t>
            </a:r>
            <a:r>
              <a:rPr lang="en-US" sz="1400" dirty="0" err="1">
                <a:latin typeface="Times New Roman" panose="02020603050405020304" pitchFamily="18" charset="0"/>
                <a:ea typeface="Calibri" panose="020F0502020204030204" pitchFamily="34" charset="0"/>
                <a:cs typeface="Times New Roman" panose="02020603050405020304" pitchFamily="18" charset="0"/>
              </a:rPr>
              <a:t>sulphide</a:t>
            </a:r>
            <a:r>
              <a:rPr lang="en-US" sz="1400" dirty="0">
                <a:latin typeface="Times New Roman" panose="02020603050405020304" pitchFamily="18" charset="0"/>
                <a:ea typeface="Calibri" panose="020F0502020204030204" pitchFamily="34" charset="0"/>
                <a:cs typeface="Times New Roman" panose="02020603050405020304" pitchFamily="18" charset="0"/>
              </a:rPr>
              <a:t> </a:t>
            </a:r>
            <a:r>
              <a:rPr lang="en-US" sz="1400" dirty="0" err="1">
                <a:latin typeface="Times New Roman" panose="02020603050405020304" pitchFamily="18" charset="0"/>
                <a:ea typeface="Calibri" panose="020F0502020204030204" pitchFamily="34" charset="0"/>
                <a:cs typeface="Times New Roman" panose="02020603050405020304" pitchFamily="18" charset="0"/>
              </a:rPr>
              <a:t>Pb</a:t>
            </a:r>
            <a:r>
              <a:rPr lang="en-US" sz="1400" dirty="0">
                <a:latin typeface="Times New Roman" panose="02020603050405020304" pitchFamily="18" charset="0"/>
                <a:ea typeface="Calibri" panose="020F0502020204030204" pitchFamily="34" charset="0"/>
                <a:cs typeface="Times New Roman" panose="02020603050405020304" pitchFamily="18" charset="0"/>
              </a:rPr>
              <a:t>-Zn flotation tailing by ICP-MS.</a:t>
            </a:r>
            <a:endParaRPr lang="tr-TR" sz="14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8" name="Dikdörtgen 17"/>
          <p:cNvSpPr/>
          <p:nvPr/>
        </p:nvSpPr>
        <p:spPr>
          <a:xfrm>
            <a:off x="838200" y="838259"/>
            <a:ext cx="10515600" cy="800219"/>
          </a:xfrm>
          <a:prstGeom prst="rect">
            <a:avLst/>
          </a:prstGeom>
        </p:spPr>
        <p:txBody>
          <a:bodyPr wrap="square">
            <a:spAutoFit/>
          </a:bodyPr>
          <a:lstStyle/>
          <a:p>
            <a:pPr marL="171450" indent="-171450">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Figure </a:t>
            </a:r>
            <a:r>
              <a:rPr lang="tr-TR" sz="1400" dirty="0" smtClean="0">
                <a:latin typeface="Times New Roman" panose="02020603050405020304" pitchFamily="18" charset="0"/>
                <a:cs typeface="Times New Roman" panose="02020603050405020304" pitchFamily="18" charset="0"/>
              </a:rPr>
              <a:t>2</a:t>
            </a:r>
            <a:r>
              <a:rPr lang="en-US" sz="1400" dirty="0" smtClean="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shows the particle size distribution of the ground </a:t>
            </a:r>
            <a:r>
              <a:rPr lang="en-US" sz="1400" dirty="0" err="1">
                <a:latin typeface="Times New Roman" panose="02020603050405020304" pitchFamily="18" charset="0"/>
                <a:cs typeface="Times New Roman" panose="02020603050405020304" pitchFamily="18" charset="0"/>
              </a:rPr>
              <a:t>Pb</a:t>
            </a:r>
            <a:r>
              <a:rPr lang="en-US" sz="1400" dirty="0">
                <a:latin typeface="Times New Roman" panose="02020603050405020304" pitchFamily="18" charset="0"/>
                <a:cs typeface="Times New Roman" panose="02020603050405020304" pitchFamily="18" charset="0"/>
              </a:rPr>
              <a:t>-Zn oxide flotation tail sample.  d</a:t>
            </a:r>
            <a:r>
              <a:rPr lang="en-US" sz="1400" baseline="-25000" dirty="0">
                <a:latin typeface="Times New Roman" panose="02020603050405020304" pitchFamily="18" charset="0"/>
                <a:cs typeface="Times New Roman" panose="02020603050405020304" pitchFamily="18" charset="0"/>
              </a:rPr>
              <a:t>10</a:t>
            </a:r>
            <a:r>
              <a:rPr lang="en-US" sz="1400" dirty="0">
                <a:latin typeface="Times New Roman" panose="02020603050405020304" pitchFamily="18" charset="0"/>
                <a:cs typeface="Times New Roman" panose="02020603050405020304" pitchFamily="18" charset="0"/>
              </a:rPr>
              <a:t> was around 1; d</a:t>
            </a:r>
            <a:r>
              <a:rPr lang="en-US" sz="1400" baseline="-25000" dirty="0">
                <a:latin typeface="Times New Roman" panose="02020603050405020304" pitchFamily="18" charset="0"/>
                <a:cs typeface="Times New Roman" panose="02020603050405020304" pitchFamily="18" charset="0"/>
              </a:rPr>
              <a:t>50 </a:t>
            </a:r>
            <a:r>
              <a:rPr lang="en-US" sz="1400" dirty="0">
                <a:latin typeface="Times New Roman" panose="02020603050405020304" pitchFamily="18" charset="0"/>
                <a:cs typeface="Times New Roman" panose="02020603050405020304" pitchFamily="18" charset="0"/>
              </a:rPr>
              <a:t>13; d</a:t>
            </a:r>
            <a:r>
              <a:rPr lang="en-US" sz="1400" baseline="-25000" dirty="0">
                <a:latin typeface="Times New Roman" panose="02020603050405020304" pitchFamily="18" charset="0"/>
                <a:cs typeface="Times New Roman" panose="02020603050405020304" pitchFamily="18" charset="0"/>
              </a:rPr>
              <a:t>80 </a:t>
            </a:r>
            <a:r>
              <a:rPr lang="en-US" sz="1400" dirty="0">
                <a:latin typeface="Times New Roman" panose="02020603050405020304" pitchFamily="18" charset="0"/>
                <a:cs typeface="Times New Roman" panose="02020603050405020304" pitchFamily="18" charset="0"/>
              </a:rPr>
              <a:t>57 and d</a:t>
            </a:r>
            <a:r>
              <a:rPr lang="en-US" sz="1400" baseline="-25000" dirty="0">
                <a:latin typeface="Times New Roman" panose="02020603050405020304" pitchFamily="18" charset="0"/>
                <a:cs typeface="Times New Roman" panose="02020603050405020304" pitchFamily="18" charset="0"/>
              </a:rPr>
              <a:t>90 </a:t>
            </a:r>
            <a:r>
              <a:rPr lang="en-US" sz="1400" dirty="0">
                <a:latin typeface="Times New Roman" panose="02020603050405020304" pitchFamily="18" charset="0"/>
                <a:cs typeface="Times New Roman" panose="02020603050405020304" pitchFamily="18" charset="0"/>
              </a:rPr>
              <a:t>100 µm. As</a:t>
            </a:r>
            <a:r>
              <a:rPr lang="tr-TR" sz="1400" dirty="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can be seen from the graph, almost half of the sample is less than 10 µm in size. </a:t>
            </a:r>
            <a:r>
              <a:rPr lang="tr-TR" b="1" dirty="0">
                <a:latin typeface="Times New Roman" panose="02020603050405020304" pitchFamily="18" charset="0"/>
                <a:cs typeface="Times New Roman" panose="02020603050405020304" pitchFamily="18" charset="0"/>
              </a:rPr>
              <a:t/>
            </a:r>
            <a:br>
              <a:rPr lang="tr-TR" b="1" dirty="0">
                <a:latin typeface="Times New Roman" panose="02020603050405020304" pitchFamily="18" charset="0"/>
                <a:cs typeface="Times New Roman" panose="02020603050405020304" pitchFamily="18" charset="0"/>
              </a:rPr>
            </a:br>
            <a:endParaRPr lang="tr-TR" dirty="0"/>
          </a:p>
        </p:txBody>
      </p:sp>
    </p:spTree>
    <p:extLst>
      <p:ext uri="{BB962C8B-B14F-4D97-AF65-F5344CB8AC3E}">
        <p14:creationId xmlns:p14="http://schemas.microsoft.com/office/powerpoint/2010/main" xmlns="" val="172574194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a:picLocks noChangeAspect="1"/>
          </p:cNvPicPr>
          <p:nvPr/>
        </p:nvPicPr>
        <p:blipFill>
          <a:blip r:embed="rId2" cstate="print"/>
          <a:stretch>
            <a:fillRect/>
          </a:stretch>
        </p:blipFill>
        <p:spPr>
          <a:xfrm>
            <a:off x="1243552" y="809897"/>
            <a:ext cx="10285735" cy="5551714"/>
          </a:xfrm>
          <a:prstGeom prst="rect">
            <a:avLst/>
          </a:prstGeom>
        </p:spPr>
      </p:pic>
      <p:graphicFrame>
        <p:nvGraphicFramePr>
          <p:cNvPr id="3" name="Tablo 2"/>
          <p:cNvGraphicFramePr>
            <a:graphicFrameLocks noGrp="1"/>
          </p:cNvGraphicFramePr>
          <p:nvPr>
            <p:extLst>
              <p:ext uri="{D42A27DB-BD31-4B8C-83A1-F6EECF244321}">
                <p14:modId xmlns:p14="http://schemas.microsoft.com/office/powerpoint/2010/main" xmlns="" val="781885909"/>
              </p:ext>
            </p:extLst>
          </p:nvPr>
        </p:nvGraphicFramePr>
        <p:xfrm>
          <a:off x="5849257" y="2347990"/>
          <a:ext cx="5228046" cy="2237076"/>
        </p:xfrm>
        <a:graphic>
          <a:graphicData uri="http://schemas.openxmlformats.org/drawingml/2006/table">
            <a:tbl>
              <a:tblPr firstRow="1" firstCol="1" bandRow="1">
                <a:tableStyleId>{5C22544A-7EE6-4342-B048-85BDC9FD1C3A}</a:tableStyleId>
              </a:tblPr>
              <a:tblGrid>
                <a:gridCol w="2044884">
                  <a:extLst>
                    <a:ext uri="{9D8B030D-6E8A-4147-A177-3AD203B41FA5}">
                      <a16:colId xmlns:a16="http://schemas.microsoft.com/office/drawing/2014/main" xmlns="" val="3422473409"/>
                    </a:ext>
                  </a:extLst>
                </a:gridCol>
                <a:gridCol w="1984622">
                  <a:extLst>
                    <a:ext uri="{9D8B030D-6E8A-4147-A177-3AD203B41FA5}">
                      <a16:colId xmlns:a16="http://schemas.microsoft.com/office/drawing/2014/main" xmlns="" val="607031592"/>
                    </a:ext>
                  </a:extLst>
                </a:gridCol>
                <a:gridCol w="1198540">
                  <a:extLst>
                    <a:ext uri="{9D8B030D-6E8A-4147-A177-3AD203B41FA5}">
                      <a16:colId xmlns:a16="http://schemas.microsoft.com/office/drawing/2014/main" xmlns="" val="1593404346"/>
                    </a:ext>
                  </a:extLst>
                </a:gridCol>
              </a:tblGrid>
              <a:tr h="389342">
                <a:tc>
                  <a:txBody>
                    <a:bodyPr/>
                    <a:lstStyle/>
                    <a:p>
                      <a:pPr algn="just">
                        <a:lnSpc>
                          <a:spcPct val="115000"/>
                        </a:lnSpc>
                        <a:spcAft>
                          <a:spcPts val="1000"/>
                        </a:spcAft>
                      </a:pPr>
                      <a:r>
                        <a:rPr lang="en-GB" sz="1400" smtClean="0">
                          <a:effectLst/>
                          <a:latin typeface="Times New Roman" panose="02020603050405020304" pitchFamily="18" charset="0"/>
                          <a:cs typeface="Times New Roman" panose="02020603050405020304" pitchFamily="18" charset="0"/>
                        </a:rPr>
                        <a:t>Minerals</a:t>
                      </a:r>
                      <a:endParaRPr lang="tr-TR"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GB" sz="1400">
                          <a:effectLst/>
                          <a:latin typeface="Times New Roman" panose="02020603050405020304" pitchFamily="18" charset="0"/>
                          <a:cs typeface="Times New Roman" panose="02020603050405020304" pitchFamily="18" charset="0"/>
                        </a:rPr>
                        <a:t> %</a:t>
                      </a:r>
                      <a:endParaRPr lang="tr-TR"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GB" sz="1400">
                          <a:effectLst/>
                          <a:latin typeface="Times New Roman" panose="02020603050405020304" pitchFamily="18" charset="0"/>
                          <a:cs typeface="Times New Roman" panose="02020603050405020304" pitchFamily="18" charset="0"/>
                        </a:rPr>
                        <a:t>Con. Level</a:t>
                      </a:r>
                      <a:endParaRPr lang="tr-TR"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347602161"/>
                  </a:ext>
                </a:extLst>
              </a:tr>
              <a:tr h="263962">
                <a:tc>
                  <a:txBody>
                    <a:bodyPr/>
                    <a:lstStyle/>
                    <a:p>
                      <a:pPr algn="just">
                        <a:lnSpc>
                          <a:spcPct val="115000"/>
                        </a:lnSpc>
                        <a:spcAft>
                          <a:spcPts val="1000"/>
                        </a:spcAft>
                      </a:pPr>
                      <a:r>
                        <a:rPr lang="en-GB" sz="1400" smtClean="0">
                          <a:effectLst/>
                          <a:latin typeface="Times New Roman" panose="02020603050405020304" pitchFamily="18" charset="0"/>
                          <a:cs typeface="Times New Roman" panose="02020603050405020304" pitchFamily="18" charset="0"/>
                        </a:rPr>
                        <a:t>Calcite</a:t>
                      </a:r>
                      <a:endParaRPr lang="tr-TR"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GB" sz="1400">
                          <a:effectLst/>
                          <a:latin typeface="Times New Roman" panose="02020603050405020304" pitchFamily="18" charset="0"/>
                          <a:cs typeface="Times New Roman" panose="02020603050405020304" pitchFamily="18" charset="0"/>
                        </a:rPr>
                        <a:t>47.7</a:t>
                      </a:r>
                      <a:endParaRPr lang="tr-TR"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GB" sz="1400">
                          <a:effectLst/>
                          <a:latin typeface="Times New Roman" panose="02020603050405020304" pitchFamily="18" charset="0"/>
                          <a:cs typeface="Times New Roman" panose="02020603050405020304" pitchFamily="18" charset="0"/>
                        </a:rPr>
                        <a:t>Major</a:t>
                      </a:r>
                      <a:endParaRPr lang="tr-TR"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48732553"/>
                  </a:ext>
                </a:extLst>
              </a:tr>
              <a:tr h="263962">
                <a:tc>
                  <a:txBody>
                    <a:bodyPr/>
                    <a:lstStyle/>
                    <a:p>
                      <a:pPr algn="just">
                        <a:lnSpc>
                          <a:spcPct val="115000"/>
                        </a:lnSpc>
                        <a:spcAft>
                          <a:spcPts val="1000"/>
                        </a:spcAft>
                      </a:pPr>
                      <a:r>
                        <a:rPr lang="en-GB" sz="1400" smtClean="0">
                          <a:effectLst/>
                          <a:latin typeface="Times New Roman" panose="02020603050405020304" pitchFamily="18" charset="0"/>
                          <a:cs typeface="Times New Roman" panose="02020603050405020304" pitchFamily="18" charset="0"/>
                        </a:rPr>
                        <a:t>Quartz</a:t>
                      </a:r>
                      <a:endParaRPr lang="tr-TR"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GB" sz="1400">
                          <a:effectLst/>
                          <a:latin typeface="Times New Roman" panose="02020603050405020304" pitchFamily="18" charset="0"/>
                          <a:cs typeface="Times New Roman" panose="02020603050405020304" pitchFamily="18" charset="0"/>
                        </a:rPr>
                        <a:t>20.5</a:t>
                      </a:r>
                      <a:endParaRPr lang="tr-TR"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GB" sz="1400">
                          <a:effectLst/>
                          <a:latin typeface="Times New Roman" panose="02020603050405020304" pitchFamily="18" charset="0"/>
                          <a:cs typeface="Times New Roman" panose="02020603050405020304" pitchFamily="18" charset="0"/>
                        </a:rPr>
                        <a:t>Major</a:t>
                      </a:r>
                      <a:endParaRPr lang="tr-TR"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658401001"/>
                  </a:ext>
                </a:extLst>
              </a:tr>
              <a:tr h="263962">
                <a:tc>
                  <a:txBody>
                    <a:bodyPr/>
                    <a:lstStyle/>
                    <a:p>
                      <a:pPr algn="just">
                        <a:lnSpc>
                          <a:spcPct val="115000"/>
                        </a:lnSpc>
                        <a:spcAft>
                          <a:spcPts val="1000"/>
                        </a:spcAft>
                      </a:pPr>
                      <a:r>
                        <a:rPr lang="en-GB" sz="1400" smtClean="0">
                          <a:effectLst/>
                          <a:latin typeface="Times New Roman" panose="02020603050405020304" pitchFamily="18" charset="0"/>
                          <a:cs typeface="Times New Roman" panose="02020603050405020304" pitchFamily="18" charset="0"/>
                        </a:rPr>
                        <a:t>Corcite</a:t>
                      </a:r>
                      <a:endParaRPr lang="tr-TR"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GB" sz="1400">
                          <a:effectLst/>
                          <a:latin typeface="Times New Roman" panose="02020603050405020304" pitchFamily="18" charset="0"/>
                          <a:cs typeface="Times New Roman" panose="02020603050405020304" pitchFamily="18" charset="0"/>
                        </a:rPr>
                        <a:t>11.6</a:t>
                      </a:r>
                      <a:endParaRPr lang="tr-TR"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GB" sz="1400">
                          <a:effectLst/>
                          <a:latin typeface="Times New Roman" panose="02020603050405020304" pitchFamily="18" charset="0"/>
                          <a:cs typeface="Times New Roman" panose="02020603050405020304" pitchFamily="18" charset="0"/>
                        </a:rPr>
                        <a:t>Major</a:t>
                      </a:r>
                      <a:endParaRPr lang="tr-TR"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91335402"/>
                  </a:ext>
                </a:extLst>
              </a:tr>
              <a:tr h="263962">
                <a:tc>
                  <a:txBody>
                    <a:bodyPr/>
                    <a:lstStyle/>
                    <a:p>
                      <a:pPr algn="just">
                        <a:lnSpc>
                          <a:spcPct val="115000"/>
                        </a:lnSpc>
                        <a:spcAft>
                          <a:spcPts val="1000"/>
                        </a:spcAft>
                      </a:pPr>
                      <a:r>
                        <a:rPr lang="en-GB" sz="1400" smtClean="0">
                          <a:effectLst/>
                          <a:latin typeface="Times New Roman" panose="02020603050405020304" pitchFamily="18" charset="0"/>
                          <a:cs typeface="Times New Roman" panose="02020603050405020304" pitchFamily="18" charset="0"/>
                        </a:rPr>
                        <a:t>Dolamite</a:t>
                      </a:r>
                      <a:endParaRPr lang="tr-TR"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GB" sz="1400">
                          <a:effectLst/>
                          <a:latin typeface="Times New Roman" panose="02020603050405020304" pitchFamily="18" charset="0"/>
                          <a:cs typeface="Times New Roman" panose="02020603050405020304" pitchFamily="18" charset="0"/>
                        </a:rPr>
                        <a:t>9.6</a:t>
                      </a:r>
                      <a:endParaRPr lang="tr-TR"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GB" sz="1400">
                          <a:effectLst/>
                          <a:latin typeface="Times New Roman" panose="02020603050405020304" pitchFamily="18" charset="0"/>
                          <a:cs typeface="Times New Roman" panose="02020603050405020304" pitchFamily="18" charset="0"/>
                        </a:rPr>
                        <a:t>Major</a:t>
                      </a:r>
                      <a:endParaRPr lang="tr-TR"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31290125"/>
                  </a:ext>
                </a:extLst>
              </a:tr>
              <a:tr h="263962">
                <a:tc>
                  <a:txBody>
                    <a:bodyPr/>
                    <a:lstStyle/>
                    <a:p>
                      <a:pPr algn="just">
                        <a:lnSpc>
                          <a:spcPct val="115000"/>
                        </a:lnSpc>
                        <a:spcAft>
                          <a:spcPts val="1000"/>
                        </a:spcAft>
                      </a:pPr>
                      <a:r>
                        <a:rPr lang="en-GB" sz="1400" smtClean="0">
                          <a:effectLst/>
                          <a:latin typeface="Times New Roman" panose="02020603050405020304" pitchFamily="18" charset="0"/>
                          <a:cs typeface="Times New Roman" panose="02020603050405020304" pitchFamily="18" charset="0"/>
                        </a:rPr>
                        <a:t>Simitsonite</a:t>
                      </a:r>
                      <a:endParaRPr lang="tr-TR"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GB" sz="1400">
                          <a:effectLst/>
                          <a:latin typeface="Times New Roman" panose="02020603050405020304" pitchFamily="18" charset="0"/>
                          <a:cs typeface="Times New Roman" panose="02020603050405020304" pitchFamily="18" charset="0"/>
                        </a:rPr>
                        <a:t>5.9</a:t>
                      </a:r>
                      <a:endParaRPr lang="tr-TR"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GB" sz="1400">
                          <a:effectLst/>
                          <a:latin typeface="Times New Roman" panose="02020603050405020304" pitchFamily="18" charset="0"/>
                          <a:cs typeface="Times New Roman" panose="02020603050405020304" pitchFamily="18" charset="0"/>
                        </a:rPr>
                        <a:t>Major</a:t>
                      </a:r>
                      <a:endParaRPr lang="tr-TR"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368707146"/>
                  </a:ext>
                </a:extLst>
              </a:tr>
              <a:tr h="263962">
                <a:tc>
                  <a:txBody>
                    <a:bodyPr/>
                    <a:lstStyle/>
                    <a:p>
                      <a:pPr algn="just">
                        <a:lnSpc>
                          <a:spcPct val="115000"/>
                        </a:lnSpc>
                        <a:spcAft>
                          <a:spcPts val="1000"/>
                        </a:spcAft>
                      </a:pPr>
                      <a:r>
                        <a:rPr lang="en-GB" sz="1400" smtClean="0">
                          <a:effectLst/>
                          <a:latin typeface="Times New Roman" panose="02020603050405020304" pitchFamily="18" charset="0"/>
                          <a:cs typeface="Times New Roman" panose="02020603050405020304" pitchFamily="18" charset="0"/>
                        </a:rPr>
                        <a:t>Goethite</a:t>
                      </a:r>
                      <a:endParaRPr lang="tr-TR"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GB" sz="1400">
                          <a:effectLst/>
                          <a:latin typeface="Times New Roman" panose="02020603050405020304" pitchFamily="18" charset="0"/>
                          <a:cs typeface="Times New Roman" panose="02020603050405020304" pitchFamily="18" charset="0"/>
                        </a:rPr>
                        <a:t>3.6</a:t>
                      </a:r>
                      <a:endParaRPr lang="tr-TR"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GB" sz="1400">
                          <a:effectLst/>
                          <a:latin typeface="Times New Roman" panose="02020603050405020304" pitchFamily="18" charset="0"/>
                          <a:cs typeface="Times New Roman" panose="02020603050405020304" pitchFamily="18" charset="0"/>
                        </a:rPr>
                        <a:t>Minor</a:t>
                      </a:r>
                      <a:endParaRPr lang="tr-TR"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933390806"/>
                  </a:ext>
                </a:extLst>
              </a:tr>
              <a:tr h="263962">
                <a:tc>
                  <a:txBody>
                    <a:bodyPr/>
                    <a:lstStyle/>
                    <a:p>
                      <a:pPr algn="just">
                        <a:lnSpc>
                          <a:spcPct val="115000"/>
                        </a:lnSpc>
                        <a:spcAft>
                          <a:spcPts val="1000"/>
                        </a:spcAft>
                      </a:pPr>
                      <a:r>
                        <a:rPr lang="en-GB" sz="1400" dirty="0" err="1" smtClean="0">
                          <a:effectLst/>
                          <a:latin typeface="Times New Roman" panose="02020603050405020304" pitchFamily="18" charset="0"/>
                          <a:cs typeface="Times New Roman" panose="02020603050405020304" pitchFamily="18" charset="0"/>
                        </a:rPr>
                        <a:t>Cerussite</a:t>
                      </a:r>
                      <a:endParaRPr lang="tr-TR"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GB" sz="1400">
                          <a:effectLst/>
                          <a:latin typeface="Times New Roman" panose="02020603050405020304" pitchFamily="18" charset="0"/>
                          <a:cs typeface="Times New Roman" panose="02020603050405020304" pitchFamily="18" charset="0"/>
                        </a:rPr>
                        <a:t>1.2</a:t>
                      </a:r>
                      <a:endParaRPr lang="tr-TR" sz="14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GB" sz="1400" dirty="0">
                          <a:effectLst/>
                          <a:latin typeface="Times New Roman" panose="02020603050405020304" pitchFamily="18" charset="0"/>
                          <a:cs typeface="Times New Roman" panose="02020603050405020304" pitchFamily="18" charset="0"/>
                        </a:rPr>
                        <a:t>Minor</a:t>
                      </a:r>
                      <a:endParaRPr lang="tr-TR"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215034735"/>
                  </a:ext>
                </a:extLst>
              </a:tr>
            </a:tbl>
          </a:graphicData>
        </a:graphic>
      </p:graphicFrame>
      <p:sp>
        <p:nvSpPr>
          <p:cNvPr id="4" name="Dikdörtgen 3"/>
          <p:cNvSpPr/>
          <p:nvPr/>
        </p:nvSpPr>
        <p:spPr>
          <a:xfrm>
            <a:off x="5055326" y="1937108"/>
            <a:ext cx="7136674" cy="340093"/>
          </a:xfrm>
          <a:prstGeom prst="rect">
            <a:avLst/>
          </a:prstGeom>
        </p:spPr>
        <p:txBody>
          <a:bodyPr wrap="square">
            <a:spAutoFit/>
          </a:bodyPr>
          <a:lstStyle/>
          <a:p>
            <a:pPr algn="ctr">
              <a:lnSpc>
                <a:spcPct val="115000"/>
              </a:lnSpc>
              <a:spcAft>
                <a:spcPts val="1000"/>
              </a:spcAft>
            </a:pPr>
            <a:r>
              <a:rPr lang="en-GB" sz="1400" dirty="0">
                <a:latin typeface="Times New Roman" panose="02020603050405020304" pitchFamily="18" charset="0"/>
                <a:ea typeface="Calibri" panose="020F0502020204030204" pitchFamily="34" charset="0"/>
                <a:cs typeface="Times New Roman" panose="02020603050405020304" pitchFamily="18" charset="0"/>
              </a:rPr>
              <a:t>Table </a:t>
            </a:r>
            <a:r>
              <a:rPr lang="tr-TR" sz="1400" dirty="0" smtClean="0">
                <a:latin typeface="Times New Roman" panose="02020603050405020304" pitchFamily="18" charset="0"/>
                <a:ea typeface="Calibri" panose="020F0502020204030204" pitchFamily="34" charset="0"/>
                <a:cs typeface="Times New Roman" panose="02020603050405020304" pitchFamily="18" charset="0"/>
              </a:rPr>
              <a:t>2</a:t>
            </a:r>
            <a:r>
              <a:rPr lang="en-GB" sz="1400" dirty="0" smtClean="0">
                <a:latin typeface="Times New Roman" panose="02020603050405020304" pitchFamily="18" charset="0"/>
                <a:ea typeface="Calibri" panose="020F0502020204030204" pitchFamily="34" charset="0"/>
                <a:cs typeface="Times New Roman" panose="02020603050405020304" pitchFamily="18" charset="0"/>
              </a:rPr>
              <a:t>. </a:t>
            </a:r>
            <a:r>
              <a:rPr lang="en-GB" sz="1400" dirty="0">
                <a:latin typeface="Times New Roman" panose="02020603050405020304" pitchFamily="18" charset="0"/>
                <a:ea typeface="Calibri" panose="020F0502020204030204" pitchFamily="34" charset="0"/>
                <a:cs typeface="Times New Roman" panose="02020603050405020304" pitchFamily="18" charset="0"/>
              </a:rPr>
              <a:t>Semi-quantitative mineral analysis of </a:t>
            </a:r>
            <a:r>
              <a:rPr lang="tr-TR" sz="1400" dirty="0" err="1" smtClean="0">
                <a:latin typeface="Times New Roman" panose="02020603050405020304" pitchFamily="18" charset="0"/>
                <a:ea typeface="Calibri" panose="020F0502020204030204" pitchFamily="34" charset="0"/>
                <a:cs typeface="Times New Roman" panose="02020603050405020304" pitchFamily="18" charset="0"/>
              </a:rPr>
              <a:t>flotation</a:t>
            </a:r>
            <a:r>
              <a:rPr lang="tr-TR" sz="1400" dirty="0" smtClean="0">
                <a:latin typeface="Times New Roman" panose="02020603050405020304" pitchFamily="18" charset="0"/>
                <a:ea typeface="Calibri" panose="020F0502020204030204" pitchFamily="34" charset="0"/>
                <a:cs typeface="Times New Roman" panose="02020603050405020304" pitchFamily="18" charset="0"/>
              </a:rPr>
              <a:t> </a:t>
            </a:r>
            <a:r>
              <a:rPr lang="tr-TR" sz="1400" dirty="0" err="1" smtClean="0">
                <a:latin typeface="Times New Roman" panose="02020603050405020304" pitchFamily="18" charset="0"/>
                <a:ea typeface="Calibri" panose="020F0502020204030204" pitchFamily="34" charset="0"/>
                <a:cs typeface="Times New Roman" panose="02020603050405020304" pitchFamily="18" charset="0"/>
              </a:rPr>
              <a:t>tailing</a:t>
            </a:r>
            <a:r>
              <a:rPr lang="en-GB" sz="1400" dirty="0" smtClean="0">
                <a:latin typeface="Times New Roman" panose="02020603050405020304" pitchFamily="18" charset="0"/>
                <a:ea typeface="Calibri" panose="020F0502020204030204" pitchFamily="34" charset="0"/>
                <a:cs typeface="Times New Roman" panose="02020603050405020304" pitchFamily="18" charset="0"/>
              </a:rPr>
              <a:t> </a:t>
            </a:r>
            <a:r>
              <a:rPr lang="en-GB" sz="1400" dirty="0">
                <a:latin typeface="Times New Roman" panose="02020603050405020304" pitchFamily="18" charset="0"/>
                <a:ea typeface="Calibri" panose="020F0502020204030204" pitchFamily="34" charset="0"/>
                <a:cs typeface="Times New Roman" panose="02020603050405020304" pitchFamily="18" charset="0"/>
              </a:rPr>
              <a:t>by XRD.</a:t>
            </a:r>
            <a:endParaRPr lang="tr-TR" sz="14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6" name="Düz Ok Bağlayıcısı 5"/>
          <p:cNvCxnSpPr/>
          <p:nvPr/>
        </p:nvCxnSpPr>
        <p:spPr>
          <a:xfrm>
            <a:off x="2050869" y="257919"/>
            <a:ext cx="770708" cy="86214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 name="Metin kutusu 6"/>
          <p:cNvSpPr txBox="1"/>
          <p:nvPr/>
        </p:nvSpPr>
        <p:spPr>
          <a:xfrm flipH="1">
            <a:off x="2050869" y="1198444"/>
            <a:ext cx="2547257" cy="738664"/>
          </a:xfrm>
          <a:prstGeom prst="rect">
            <a:avLst/>
          </a:prstGeom>
          <a:noFill/>
        </p:spPr>
        <p:txBody>
          <a:bodyPr wrap="square" rtlCol="0">
            <a:spAutoFit/>
          </a:bodyPr>
          <a:lstStyle/>
          <a:p>
            <a:r>
              <a:rPr lang="en-GB" sz="1400" b="1" dirty="0" smtClean="0">
                <a:latin typeface="Times New Roman" panose="02020603050405020304" pitchFamily="18" charset="0"/>
                <a:cs typeface="Times New Roman" panose="02020603050405020304" pitchFamily="18" charset="0"/>
              </a:rPr>
              <a:t>We are still working on the flotation tailing to determine mineral phases.</a:t>
            </a:r>
            <a:endParaRPr lang="en-GB" sz="1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586665927"/>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tr-TR" sz="2800" dirty="0" smtClean="0">
                <a:latin typeface="Times New Roman" panose="02020603050405020304" pitchFamily="18" charset="0"/>
                <a:cs typeface="Times New Roman" panose="02020603050405020304" pitchFamily="18" charset="0"/>
              </a:rPr>
              <a:t>EFFECT OF CITRIC AND OXALIC ACID ON DISSOLUTION</a:t>
            </a:r>
            <a:endParaRPr lang="tr-TR" sz="2800" dirty="0">
              <a:latin typeface="Times New Roman" panose="02020603050405020304" pitchFamily="18" charset="0"/>
              <a:cs typeface="Times New Roman" panose="02020603050405020304" pitchFamily="18" charset="0"/>
            </a:endParaRPr>
          </a:p>
        </p:txBody>
      </p:sp>
      <p:sp>
        <p:nvSpPr>
          <p:cNvPr id="3" name="İçerik Yer Tutucusu 2"/>
          <p:cNvSpPr>
            <a:spLocks noGrp="1"/>
          </p:cNvSpPr>
          <p:nvPr>
            <p:ph idx="1"/>
          </p:nvPr>
        </p:nvSpPr>
        <p:spPr>
          <a:xfrm>
            <a:off x="838200" y="1358153"/>
            <a:ext cx="10515600" cy="5082988"/>
          </a:xfrm>
        </p:spPr>
        <p:txBody>
          <a:bodyPr>
            <a:normAutofit/>
          </a:bodyPr>
          <a:lstStyle/>
          <a:p>
            <a:pPr marL="0" indent="0" algn="just">
              <a:buNone/>
            </a:pPr>
            <a:r>
              <a:rPr lang="en-US" sz="1800" dirty="0">
                <a:latin typeface="Times New Roman" panose="02020603050405020304" pitchFamily="18" charset="0"/>
                <a:cs typeface="Times New Roman" panose="02020603050405020304" pitchFamily="18" charset="0"/>
              </a:rPr>
              <a:t>The reaction steps between zinc oxide and citric acid can (pH &lt; 3) be written as follows (</a:t>
            </a:r>
            <a:r>
              <a:rPr lang="en-US" sz="1800" dirty="0" err="1">
                <a:latin typeface="Times New Roman" panose="02020603050405020304" pitchFamily="18" charset="0"/>
                <a:cs typeface="Times New Roman" panose="02020603050405020304" pitchFamily="18" charset="0"/>
              </a:rPr>
              <a:t>Demir</a:t>
            </a:r>
            <a:r>
              <a:rPr lang="en-US" sz="1800" dirty="0">
                <a:latin typeface="Times New Roman" panose="02020603050405020304" pitchFamily="18" charset="0"/>
                <a:cs typeface="Times New Roman" panose="02020603050405020304" pitchFamily="18" charset="0"/>
              </a:rPr>
              <a:t> et al., 2006 and </a:t>
            </a:r>
            <a:r>
              <a:rPr lang="en-US" sz="1800" dirty="0" err="1">
                <a:latin typeface="Times New Roman" panose="02020603050405020304" pitchFamily="18" charset="0"/>
                <a:cs typeface="Times New Roman" panose="02020603050405020304" pitchFamily="18" charset="0"/>
              </a:rPr>
              <a:t>Larba</a:t>
            </a:r>
            <a:r>
              <a:rPr lang="en-US" sz="1800" dirty="0">
                <a:latin typeface="Times New Roman" panose="02020603050405020304" pitchFamily="18" charset="0"/>
                <a:cs typeface="Times New Roman" panose="02020603050405020304" pitchFamily="18" charset="0"/>
              </a:rPr>
              <a:t> et al., 2013): </a:t>
            </a:r>
            <a:endParaRPr lang="tr-TR" sz="1800" dirty="0" smtClean="0">
              <a:latin typeface="Times New Roman" panose="02020603050405020304" pitchFamily="18" charset="0"/>
              <a:cs typeface="Times New Roman" panose="02020603050405020304" pitchFamily="18" charset="0"/>
            </a:endParaRPr>
          </a:p>
          <a:p>
            <a:pPr marL="0" indent="0" algn="just">
              <a:buNone/>
            </a:pPr>
            <a:r>
              <a:rPr lang="en-US" sz="2000" dirty="0" smtClean="0">
                <a:latin typeface="Times New Roman" panose="02020603050405020304" pitchFamily="18" charset="0"/>
                <a:cs typeface="Times New Roman" panose="02020603050405020304" pitchFamily="18" charset="0"/>
              </a:rPr>
              <a:t>C</a:t>
            </a:r>
            <a:r>
              <a:rPr lang="en-US" sz="2000" baseline="-25000" dirty="0" smtClean="0">
                <a:latin typeface="Times New Roman" panose="02020603050405020304" pitchFamily="18" charset="0"/>
                <a:cs typeface="Times New Roman" panose="02020603050405020304" pitchFamily="18" charset="0"/>
              </a:rPr>
              <a:t>6</a:t>
            </a:r>
            <a:r>
              <a:rPr lang="en-US" sz="2000" dirty="0" smtClean="0">
                <a:latin typeface="Times New Roman" panose="02020603050405020304" pitchFamily="18" charset="0"/>
                <a:cs typeface="Times New Roman" panose="02020603050405020304" pitchFamily="18" charset="0"/>
              </a:rPr>
              <a:t>H</a:t>
            </a:r>
            <a:r>
              <a:rPr lang="en-US" sz="2000" baseline="-25000" dirty="0" smtClean="0">
                <a:latin typeface="Times New Roman" panose="02020603050405020304" pitchFamily="18" charset="0"/>
                <a:cs typeface="Times New Roman" panose="02020603050405020304" pitchFamily="18" charset="0"/>
              </a:rPr>
              <a:t>8</a:t>
            </a:r>
            <a:r>
              <a:rPr lang="en-US" sz="2000" dirty="0" smtClean="0">
                <a:latin typeface="Times New Roman" panose="02020603050405020304" pitchFamily="18" charset="0"/>
                <a:cs typeface="Times New Roman" panose="02020603050405020304" pitchFamily="18" charset="0"/>
              </a:rPr>
              <a:t>O</a:t>
            </a:r>
            <a:r>
              <a:rPr lang="en-US" sz="2000" baseline="-25000" dirty="0" smtClean="0">
                <a:latin typeface="Times New Roman" panose="02020603050405020304" pitchFamily="18" charset="0"/>
                <a:cs typeface="Times New Roman" panose="02020603050405020304" pitchFamily="18" charset="0"/>
              </a:rPr>
              <a:t>7(s</a:t>
            </a:r>
            <a:r>
              <a:rPr lang="en-US" sz="2000" baseline="-25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H</a:t>
            </a:r>
            <a:r>
              <a:rPr lang="en-US" sz="2000" baseline="-25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O</a:t>
            </a:r>
            <a:r>
              <a:rPr lang="en-US" sz="2000" baseline="-25000" dirty="0">
                <a:latin typeface="Times New Roman" panose="02020603050405020304" pitchFamily="18" charset="0"/>
                <a:cs typeface="Times New Roman" panose="02020603050405020304" pitchFamily="18" charset="0"/>
              </a:rPr>
              <a:t>(l)</a:t>
            </a:r>
            <a:r>
              <a:rPr lang="en-US" sz="2000" dirty="0">
                <a:latin typeface="Times New Roman" panose="02020603050405020304" pitchFamily="18" charset="0"/>
                <a:cs typeface="Times New Roman" panose="02020603050405020304" pitchFamily="18" charset="0"/>
              </a:rPr>
              <a:t> ↔ H</a:t>
            </a:r>
            <a:r>
              <a:rPr lang="en-US" sz="2000" baseline="-25000" dirty="0">
                <a:latin typeface="Times New Roman" panose="02020603050405020304" pitchFamily="18" charset="0"/>
                <a:cs typeface="Times New Roman" panose="02020603050405020304" pitchFamily="18" charset="0"/>
              </a:rPr>
              <a:t>3</a:t>
            </a:r>
            <a:r>
              <a:rPr lang="en-US" sz="2000" dirty="0">
                <a:latin typeface="Times New Roman" panose="02020603050405020304" pitchFamily="18" charset="0"/>
                <a:cs typeface="Times New Roman" panose="02020603050405020304" pitchFamily="18" charset="0"/>
              </a:rPr>
              <a:t>O</a:t>
            </a:r>
            <a:r>
              <a:rPr lang="en-US" sz="2000" baseline="-25000" dirty="0">
                <a:latin typeface="Times New Roman" panose="02020603050405020304" pitchFamily="18" charset="0"/>
                <a:cs typeface="Times New Roman" panose="02020603050405020304" pitchFamily="18" charset="0"/>
              </a:rPr>
              <a:t>+(</a:t>
            </a:r>
            <a:r>
              <a:rPr lang="en-US" sz="2000" baseline="-25000" dirty="0" err="1">
                <a:latin typeface="Times New Roman" panose="02020603050405020304" pitchFamily="18" charset="0"/>
                <a:cs typeface="Times New Roman" panose="02020603050405020304" pitchFamily="18" charset="0"/>
              </a:rPr>
              <a:t>aq</a:t>
            </a:r>
            <a:r>
              <a:rPr lang="en-US" sz="2000" baseline="-25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 C</a:t>
            </a:r>
            <a:r>
              <a:rPr lang="en-US" sz="2000" baseline="-25000" dirty="0">
                <a:latin typeface="Times New Roman" panose="02020603050405020304" pitchFamily="18" charset="0"/>
                <a:cs typeface="Times New Roman" panose="02020603050405020304" pitchFamily="18" charset="0"/>
              </a:rPr>
              <a:t>6</a:t>
            </a:r>
            <a:r>
              <a:rPr lang="en-US" sz="2000" dirty="0">
                <a:latin typeface="Times New Roman" panose="02020603050405020304" pitchFamily="18" charset="0"/>
                <a:cs typeface="Times New Roman" panose="02020603050405020304" pitchFamily="18" charset="0"/>
              </a:rPr>
              <a:t>H</a:t>
            </a:r>
            <a:r>
              <a:rPr lang="en-US" sz="2000" baseline="-25000" dirty="0">
                <a:latin typeface="Times New Roman" panose="02020603050405020304" pitchFamily="18" charset="0"/>
                <a:cs typeface="Times New Roman" panose="02020603050405020304" pitchFamily="18" charset="0"/>
              </a:rPr>
              <a:t>7</a:t>
            </a:r>
            <a:r>
              <a:rPr lang="en-US" sz="2000" dirty="0">
                <a:latin typeface="Times New Roman" panose="02020603050405020304" pitchFamily="18" charset="0"/>
                <a:cs typeface="Times New Roman" panose="02020603050405020304" pitchFamily="18" charset="0"/>
              </a:rPr>
              <a:t>O</a:t>
            </a:r>
            <a:r>
              <a:rPr lang="en-US" sz="2000" baseline="-25000" dirty="0">
                <a:latin typeface="Times New Roman" panose="02020603050405020304" pitchFamily="18" charset="0"/>
                <a:cs typeface="Times New Roman" panose="02020603050405020304" pitchFamily="18" charset="0"/>
              </a:rPr>
              <a:t>7</a:t>
            </a:r>
            <a:r>
              <a:rPr lang="en-US" sz="2000" baseline="30000" dirty="0">
                <a:latin typeface="Times New Roman" panose="02020603050405020304" pitchFamily="18" charset="0"/>
                <a:cs typeface="Times New Roman" panose="02020603050405020304" pitchFamily="18" charset="0"/>
              </a:rPr>
              <a:t>-</a:t>
            </a:r>
            <a:r>
              <a:rPr lang="en-US" sz="2000" baseline="-25000" dirty="0">
                <a:latin typeface="Times New Roman" panose="02020603050405020304" pitchFamily="18" charset="0"/>
                <a:cs typeface="Times New Roman" panose="02020603050405020304" pitchFamily="18" charset="0"/>
              </a:rPr>
              <a:t>(</a:t>
            </a:r>
            <a:r>
              <a:rPr lang="en-US" sz="2000" baseline="-25000" dirty="0" err="1">
                <a:latin typeface="Times New Roman" panose="02020603050405020304" pitchFamily="18" charset="0"/>
                <a:cs typeface="Times New Roman" panose="02020603050405020304" pitchFamily="18" charset="0"/>
              </a:rPr>
              <a:t>aq</a:t>
            </a:r>
            <a:r>
              <a:rPr lang="en-US" sz="2000" baseline="-25000" dirty="0" smtClean="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a:t>
            </a:r>
            <a:endParaRPr lang="tr-TR" sz="2000" dirty="0">
              <a:latin typeface="Times New Roman" panose="02020603050405020304" pitchFamily="18" charset="0"/>
              <a:cs typeface="Times New Roman" panose="02020603050405020304" pitchFamily="18" charset="0"/>
            </a:endParaRPr>
          </a:p>
          <a:p>
            <a:pPr marL="0" indent="0" algn="just">
              <a:buNone/>
            </a:pPr>
            <a:r>
              <a:rPr lang="en-US" sz="2000" dirty="0">
                <a:latin typeface="Times New Roman" panose="02020603050405020304" pitchFamily="18" charset="0"/>
                <a:cs typeface="Times New Roman" panose="02020603050405020304" pitchFamily="18" charset="0"/>
              </a:rPr>
              <a:t>C</a:t>
            </a:r>
            <a:r>
              <a:rPr lang="en-US" sz="2000" baseline="-25000" dirty="0">
                <a:latin typeface="Times New Roman" panose="02020603050405020304" pitchFamily="18" charset="0"/>
                <a:cs typeface="Times New Roman" panose="02020603050405020304" pitchFamily="18" charset="0"/>
              </a:rPr>
              <a:t>6</a:t>
            </a:r>
            <a:r>
              <a:rPr lang="en-US" sz="2000" dirty="0">
                <a:latin typeface="Times New Roman" panose="02020603050405020304" pitchFamily="18" charset="0"/>
                <a:cs typeface="Times New Roman" panose="02020603050405020304" pitchFamily="18" charset="0"/>
              </a:rPr>
              <a:t>H</a:t>
            </a:r>
            <a:r>
              <a:rPr lang="en-US" sz="2000" baseline="-25000" dirty="0">
                <a:latin typeface="Times New Roman" panose="02020603050405020304" pitchFamily="18" charset="0"/>
                <a:cs typeface="Times New Roman" panose="02020603050405020304" pitchFamily="18" charset="0"/>
              </a:rPr>
              <a:t>7</a:t>
            </a:r>
            <a:r>
              <a:rPr lang="en-US" sz="2000" dirty="0">
                <a:latin typeface="Times New Roman" panose="02020603050405020304" pitchFamily="18" charset="0"/>
                <a:cs typeface="Times New Roman" panose="02020603050405020304" pitchFamily="18" charset="0"/>
              </a:rPr>
              <a:t>O</a:t>
            </a:r>
            <a:r>
              <a:rPr lang="en-US" sz="2000" baseline="-25000" dirty="0">
                <a:latin typeface="Times New Roman" panose="02020603050405020304" pitchFamily="18" charset="0"/>
                <a:cs typeface="Times New Roman" panose="02020603050405020304" pitchFamily="18" charset="0"/>
              </a:rPr>
              <a:t>7</a:t>
            </a:r>
            <a:r>
              <a:rPr lang="en-US" sz="2000" baseline="30000" dirty="0">
                <a:latin typeface="Times New Roman" panose="02020603050405020304" pitchFamily="18" charset="0"/>
                <a:cs typeface="Times New Roman" panose="02020603050405020304" pitchFamily="18" charset="0"/>
              </a:rPr>
              <a:t>−</a:t>
            </a:r>
            <a:r>
              <a:rPr lang="en-US" sz="2000" baseline="-25000" dirty="0">
                <a:latin typeface="Times New Roman" panose="02020603050405020304" pitchFamily="18" charset="0"/>
                <a:cs typeface="Times New Roman" panose="02020603050405020304" pitchFamily="18" charset="0"/>
              </a:rPr>
              <a:t>(</a:t>
            </a:r>
            <a:r>
              <a:rPr lang="en-US" sz="2000" baseline="-25000" dirty="0" err="1">
                <a:latin typeface="Times New Roman" panose="02020603050405020304" pitchFamily="18" charset="0"/>
                <a:cs typeface="Times New Roman" panose="02020603050405020304" pitchFamily="18" charset="0"/>
              </a:rPr>
              <a:t>aq</a:t>
            </a:r>
            <a:r>
              <a:rPr lang="en-US" sz="2000" baseline="-25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 H</a:t>
            </a:r>
            <a:r>
              <a:rPr lang="en-US" sz="2000" baseline="-25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O</a:t>
            </a:r>
            <a:r>
              <a:rPr lang="en-US" sz="2000" baseline="-25000" dirty="0">
                <a:latin typeface="Times New Roman" panose="02020603050405020304" pitchFamily="18" charset="0"/>
                <a:cs typeface="Times New Roman" panose="02020603050405020304" pitchFamily="18" charset="0"/>
              </a:rPr>
              <a:t>(l)</a:t>
            </a:r>
            <a:r>
              <a:rPr lang="en-US" sz="2000" dirty="0">
                <a:latin typeface="Times New Roman" panose="02020603050405020304" pitchFamily="18" charset="0"/>
                <a:cs typeface="Times New Roman" panose="02020603050405020304" pitchFamily="18" charset="0"/>
              </a:rPr>
              <a:t> ↔ H</a:t>
            </a:r>
            <a:r>
              <a:rPr lang="en-US" sz="2000" baseline="-25000" dirty="0">
                <a:latin typeface="Times New Roman" panose="02020603050405020304" pitchFamily="18" charset="0"/>
                <a:cs typeface="Times New Roman" panose="02020603050405020304" pitchFamily="18" charset="0"/>
              </a:rPr>
              <a:t>3</a:t>
            </a:r>
            <a:r>
              <a:rPr lang="en-US" sz="2000" dirty="0">
                <a:latin typeface="Times New Roman" panose="02020603050405020304" pitchFamily="18" charset="0"/>
                <a:cs typeface="Times New Roman" panose="02020603050405020304" pitchFamily="18" charset="0"/>
              </a:rPr>
              <a:t>O</a:t>
            </a:r>
            <a:r>
              <a:rPr lang="en-US" sz="2000" baseline="-25000" dirty="0">
                <a:latin typeface="Times New Roman" panose="02020603050405020304" pitchFamily="18" charset="0"/>
                <a:cs typeface="Times New Roman" panose="02020603050405020304" pitchFamily="18" charset="0"/>
              </a:rPr>
              <a:t>(</a:t>
            </a:r>
            <a:r>
              <a:rPr lang="en-US" sz="2000" baseline="-25000" dirty="0" err="1">
                <a:latin typeface="Times New Roman" panose="02020603050405020304" pitchFamily="18" charset="0"/>
                <a:cs typeface="Times New Roman" panose="02020603050405020304" pitchFamily="18" charset="0"/>
              </a:rPr>
              <a:t>aq</a:t>
            </a:r>
            <a:r>
              <a:rPr lang="en-US" sz="2000" baseline="-25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 C</a:t>
            </a:r>
            <a:r>
              <a:rPr lang="en-US" sz="2000" baseline="-25000" dirty="0">
                <a:latin typeface="Times New Roman" panose="02020603050405020304" pitchFamily="18" charset="0"/>
                <a:cs typeface="Times New Roman" panose="02020603050405020304" pitchFamily="18" charset="0"/>
              </a:rPr>
              <a:t>6</a:t>
            </a:r>
            <a:r>
              <a:rPr lang="en-US" sz="2000" dirty="0">
                <a:latin typeface="Times New Roman" panose="02020603050405020304" pitchFamily="18" charset="0"/>
                <a:cs typeface="Times New Roman" panose="02020603050405020304" pitchFamily="18" charset="0"/>
              </a:rPr>
              <a:t>H</a:t>
            </a:r>
            <a:r>
              <a:rPr lang="en-US" sz="2000" baseline="-25000" dirty="0">
                <a:latin typeface="Times New Roman" panose="02020603050405020304" pitchFamily="18" charset="0"/>
                <a:cs typeface="Times New Roman" panose="02020603050405020304" pitchFamily="18" charset="0"/>
              </a:rPr>
              <a:t>6</a:t>
            </a:r>
            <a:r>
              <a:rPr lang="en-US" sz="2000" dirty="0">
                <a:latin typeface="Times New Roman" panose="02020603050405020304" pitchFamily="18" charset="0"/>
                <a:cs typeface="Times New Roman" panose="02020603050405020304" pitchFamily="18" charset="0"/>
              </a:rPr>
              <a:t>O</a:t>
            </a:r>
            <a:r>
              <a:rPr lang="en-US" sz="2000" baseline="-25000" dirty="0">
                <a:latin typeface="Times New Roman" panose="02020603050405020304" pitchFamily="18" charset="0"/>
                <a:cs typeface="Times New Roman" panose="02020603050405020304" pitchFamily="18" charset="0"/>
              </a:rPr>
              <a:t>7</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aq</a:t>
            </a:r>
            <a:r>
              <a:rPr lang="en-US" sz="2000" dirty="0" smtClean="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a:t>
            </a:r>
            <a:endParaRPr lang="tr-TR" sz="2000" dirty="0">
              <a:latin typeface="Times New Roman" panose="02020603050405020304" pitchFamily="18" charset="0"/>
              <a:cs typeface="Times New Roman" panose="02020603050405020304" pitchFamily="18" charset="0"/>
            </a:endParaRPr>
          </a:p>
          <a:p>
            <a:pPr marL="0" indent="0" algn="just">
              <a:buNone/>
            </a:pPr>
            <a:r>
              <a:rPr lang="en-US" sz="2000" dirty="0" smtClean="0">
                <a:latin typeface="Times New Roman" panose="02020603050405020304" pitchFamily="18" charset="0"/>
                <a:cs typeface="Times New Roman" panose="02020603050405020304" pitchFamily="18" charset="0"/>
              </a:rPr>
              <a:t>C</a:t>
            </a:r>
            <a:r>
              <a:rPr lang="en-US" sz="2000" baseline="-25000" dirty="0" smtClean="0">
                <a:latin typeface="Times New Roman" panose="02020603050405020304" pitchFamily="18" charset="0"/>
                <a:cs typeface="Times New Roman" panose="02020603050405020304" pitchFamily="18" charset="0"/>
              </a:rPr>
              <a:t>6</a:t>
            </a:r>
            <a:r>
              <a:rPr lang="en-US" sz="2000" dirty="0" smtClean="0">
                <a:latin typeface="Times New Roman" panose="02020603050405020304" pitchFamily="18" charset="0"/>
                <a:cs typeface="Times New Roman" panose="02020603050405020304" pitchFamily="18" charset="0"/>
              </a:rPr>
              <a:t>H</a:t>
            </a:r>
            <a:r>
              <a:rPr lang="en-US" sz="2000" baseline="-25000" dirty="0" smtClean="0">
                <a:latin typeface="Times New Roman" panose="02020603050405020304" pitchFamily="18" charset="0"/>
                <a:cs typeface="Times New Roman" panose="02020603050405020304" pitchFamily="18" charset="0"/>
              </a:rPr>
              <a:t>6</a:t>
            </a:r>
            <a:r>
              <a:rPr lang="en-US" sz="2000" dirty="0" smtClean="0">
                <a:latin typeface="Times New Roman" panose="02020603050405020304" pitchFamily="18" charset="0"/>
                <a:cs typeface="Times New Roman" panose="02020603050405020304" pitchFamily="18" charset="0"/>
              </a:rPr>
              <a:t>O</a:t>
            </a:r>
            <a:r>
              <a:rPr lang="en-US" sz="2000" baseline="-25000" dirty="0" smtClean="0">
                <a:latin typeface="Times New Roman" panose="02020603050405020304" pitchFamily="18" charset="0"/>
                <a:cs typeface="Times New Roman" panose="02020603050405020304" pitchFamily="18" charset="0"/>
              </a:rPr>
              <a:t>7</a:t>
            </a:r>
            <a:r>
              <a:rPr lang="en-US" sz="2000" baseline="30000" dirty="0" smtClean="0">
                <a:latin typeface="Times New Roman" panose="02020603050405020304" pitchFamily="18" charset="0"/>
                <a:cs typeface="Times New Roman" panose="02020603050405020304" pitchFamily="18" charset="0"/>
              </a:rPr>
              <a:t>2</a:t>
            </a:r>
            <a:r>
              <a:rPr lang="en-US" sz="2000" baseline="30000" dirty="0">
                <a:latin typeface="Times New Roman" panose="02020603050405020304" pitchFamily="18" charset="0"/>
                <a:cs typeface="Times New Roman" panose="02020603050405020304" pitchFamily="18" charset="0"/>
              </a:rPr>
              <a:t>−</a:t>
            </a:r>
            <a:r>
              <a:rPr lang="en-US" sz="2000" baseline="-25000" dirty="0">
                <a:latin typeface="Times New Roman" panose="02020603050405020304" pitchFamily="18" charset="0"/>
                <a:cs typeface="Times New Roman" panose="02020603050405020304" pitchFamily="18" charset="0"/>
              </a:rPr>
              <a:t>(</a:t>
            </a:r>
            <a:r>
              <a:rPr lang="en-US" sz="2000" baseline="-25000" dirty="0" err="1">
                <a:latin typeface="Times New Roman" panose="02020603050405020304" pitchFamily="18" charset="0"/>
                <a:cs typeface="Times New Roman" panose="02020603050405020304" pitchFamily="18" charset="0"/>
              </a:rPr>
              <a:t>aq</a:t>
            </a:r>
            <a:r>
              <a:rPr lang="en-US" sz="2000" baseline="-25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 H</a:t>
            </a:r>
            <a:r>
              <a:rPr lang="en-US" sz="2000" baseline="-25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O</a:t>
            </a:r>
            <a:r>
              <a:rPr lang="en-US" sz="2000" baseline="-25000" dirty="0">
                <a:latin typeface="Times New Roman" panose="02020603050405020304" pitchFamily="18" charset="0"/>
                <a:cs typeface="Times New Roman" panose="02020603050405020304" pitchFamily="18" charset="0"/>
              </a:rPr>
              <a:t>(l)</a:t>
            </a:r>
            <a:r>
              <a:rPr lang="en-US" sz="2000" dirty="0">
                <a:latin typeface="Times New Roman" panose="02020603050405020304" pitchFamily="18" charset="0"/>
                <a:cs typeface="Times New Roman" panose="02020603050405020304" pitchFamily="18" charset="0"/>
              </a:rPr>
              <a:t> ↔ H</a:t>
            </a:r>
            <a:r>
              <a:rPr lang="en-US" sz="2000" baseline="-25000" dirty="0">
                <a:latin typeface="Times New Roman" panose="02020603050405020304" pitchFamily="18" charset="0"/>
                <a:cs typeface="Times New Roman" panose="02020603050405020304" pitchFamily="18" charset="0"/>
              </a:rPr>
              <a:t>3</a:t>
            </a:r>
            <a:r>
              <a:rPr lang="en-US" sz="2000" dirty="0">
                <a:latin typeface="Times New Roman" panose="02020603050405020304" pitchFamily="18" charset="0"/>
                <a:cs typeface="Times New Roman" panose="02020603050405020304" pitchFamily="18" charset="0"/>
              </a:rPr>
              <a:t>O</a:t>
            </a:r>
            <a:r>
              <a:rPr lang="en-US" sz="2000" baseline="30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a:t>
            </a:r>
            <a:r>
              <a:rPr lang="en-US" sz="2000" dirty="0" err="1">
                <a:latin typeface="Times New Roman" panose="02020603050405020304" pitchFamily="18" charset="0"/>
                <a:cs typeface="Times New Roman" panose="02020603050405020304" pitchFamily="18" charset="0"/>
              </a:rPr>
              <a:t>aq</a:t>
            </a:r>
            <a:r>
              <a:rPr lang="en-US" sz="2000" dirty="0">
                <a:latin typeface="Times New Roman" panose="02020603050405020304" pitchFamily="18" charset="0"/>
                <a:cs typeface="Times New Roman" panose="02020603050405020304" pitchFamily="18" charset="0"/>
              </a:rPr>
              <a:t>) + C</a:t>
            </a:r>
            <a:r>
              <a:rPr lang="en-US" sz="2000" baseline="-25000" dirty="0">
                <a:latin typeface="Times New Roman" panose="02020603050405020304" pitchFamily="18" charset="0"/>
                <a:cs typeface="Times New Roman" panose="02020603050405020304" pitchFamily="18" charset="0"/>
              </a:rPr>
              <a:t>6</a:t>
            </a:r>
            <a:r>
              <a:rPr lang="en-US" sz="2000" dirty="0">
                <a:latin typeface="Times New Roman" panose="02020603050405020304" pitchFamily="18" charset="0"/>
                <a:cs typeface="Times New Roman" panose="02020603050405020304" pitchFamily="18" charset="0"/>
              </a:rPr>
              <a:t>H</a:t>
            </a:r>
            <a:r>
              <a:rPr lang="en-US" sz="2000" baseline="-25000" dirty="0">
                <a:latin typeface="Times New Roman" panose="02020603050405020304" pitchFamily="18" charset="0"/>
                <a:cs typeface="Times New Roman" panose="02020603050405020304" pitchFamily="18" charset="0"/>
              </a:rPr>
              <a:t>5</a:t>
            </a:r>
            <a:r>
              <a:rPr lang="en-US" sz="2000" dirty="0">
                <a:latin typeface="Times New Roman" panose="02020603050405020304" pitchFamily="18" charset="0"/>
                <a:cs typeface="Times New Roman" panose="02020603050405020304" pitchFamily="18" charset="0"/>
              </a:rPr>
              <a:t>O</a:t>
            </a:r>
            <a:r>
              <a:rPr lang="en-US" sz="2000" baseline="-25000" dirty="0">
                <a:latin typeface="Times New Roman" panose="02020603050405020304" pitchFamily="18" charset="0"/>
                <a:cs typeface="Times New Roman" panose="02020603050405020304" pitchFamily="18" charset="0"/>
              </a:rPr>
              <a:t>7</a:t>
            </a:r>
            <a:r>
              <a:rPr lang="en-US" sz="2000" baseline="30000" dirty="0">
                <a:latin typeface="Times New Roman" panose="02020603050405020304" pitchFamily="18" charset="0"/>
                <a:cs typeface="Times New Roman" panose="02020603050405020304" pitchFamily="18" charset="0"/>
              </a:rPr>
              <a:t>3−</a:t>
            </a:r>
            <a:r>
              <a:rPr lang="en-US" sz="2000" dirty="0">
                <a:latin typeface="Times New Roman" panose="02020603050405020304" pitchFamily="18" charset="0"/>
                <a:cs typeface="Times New Roman" panose="02020603050405020304" pitchFamily="18" charset="0"/>
              </a:rPr>
              <a:t>(</a:t>
            </a:r>
            <a:r>
              <a:rPr lang="en-US" sz="2000" dirty="0" err="1">
                <a:latin typeface="Times New Roman" panose="02020603050405020304" pitchFamily="18" charset="0"/>
                <a:cs typeface="Times New Roman" panose="02020603050405020304" pitchFamily="18" charset="0"/>
              </a:rPr>
              <a:t>aq</a:t>
            </a:r>
            <a:r>
              <a:rPr lang="en-US" sz="2000" dirty="0">
                <a:latin typeface="Times New Roman" panose="02020603050405020304" pitchFamily="18" charset="0"/>
                <a:cs typeface="Times New Roman" panose="02020603050405020304" pitchFamily="18" charset="0"/>
              </a:rPr>
              <a:t>)		                                                         	</a:t>
            </a:r>
            <a:endParaRPr lang="tr-TR" sz="2000" dirty="0">
              <a:latin typeface="Times New Roman" panose="02020603050405020304" pitchFamily="18" charset="0"/>
              <a:cs typeface="Times New Roman" panose="02020603050405020304" pitchFamily="18" charset="0"/>
            </a:endParaRPr>
          </a:p>
          <a:p>
            <a:pPr marL="0" indent="0" algn="just">
              <a:buNone/>
            </a:pPr>
            <a:r>
              <a:rPr lang="en-US" sz="2000" dirty="0">
                <a:latin typeface="Times New Roman" panose="02020603050405020304" pitchFamily="18" charset="0"/>
                <a:cs typeface="Times New Roman" panose="02020603050405020304" pitchFamily="18" charset="0"/>
              </a:rPr>
              <a:t>3ZnO(s) + 2C</a:t>
            </a:r>
            <a:r>
              <a:rPr lang="en-US" sz="2000" baseline="-25000" dirty="0">
                <a:latin typeface="Times New Roman" panose="02020603050405020304" pitchFamily="18" charset="0"/>
                <a:cs typeface="Times New Roman" panose="02020603050405020304" pitchFamily="18" charset="0"/>
              </a:rPr>
              <a:t>6</a:t>
            </a:r>
            <a:r>
              <a:rPr lang="en-US" sz="2000" dirty="0">
                <a:latin typeface="Times New Roman" panose="02020603050405020304" pitchFamily="18" charset="0"/>
                <a:cs typeface="Times New Roman" panose="02020603050405020304" pitchFamily="18" charset="0"/>
              </a:rPr>
              <a:t>H</a:t>
            </a:r>
            <a:r>
              <a:rPr lang="en-US" sz="2000" baseline="-25000" dirty="0">
                <a:latin typeface="Times New Roman" panose="02020603050405020304" pitchFamily="18" charset="0"/>
                <a:cs typeface="Times New Roman" panose="02020603050405020304" pitchFamily="18" charset="0"/>
              </a:rPr>
              <a:t>8</a:t>
            </a:r>
            <a:r>
              <a:rPr lang="en-US" sz="2000" dirty="0">
                <a:latin typeface="Times New Roman" panose="02020603050405020304" pitchFamily="18" charset="0"/>
                <a:cs typeface="Times New Roman" panose="02020603050405020304" pitchFamily="18" charset="0"/>
              </a:rPr>
              <a:t>O</a:t>
            </a:r>
            <a:r>
              <a:rPr lang="en-US" sz="2000" baseline="-25000" dirty="0">
                <a:latin typeface="Times New Roman" panose="02020603050405020304" pitchFamily="18" charset="0"/>
                <a:cs typeface="Times New Roman" panose="02020603050405020304" pitchFamily="18" charset="0"/>
              </a:rPr>
              <a:t>7(</a:t>
            </a:r>
            <a:r>
              <a:rPr lang="en-US" sz="2000" baseline="-25000" dirty="0" err="1">
                <a:latin typeface="Times New Roman" panose="02020603050405020304" pitchFamily="18" charset="0"/>
                <a:cs typeface="Times New Roman" panose="02020603050405020304" pitchFamily="18" charset="0"/>
              </a:rPr>
              <a:t>aq</a:t>
            </a:r>
            <a:r>
              <a:rPr lang="en-US" sz="2000" baseline="-25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 3Zn</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+ 2C</a:t>
            </a:r>
            <a:r>
              <a:rPr lang="en-US" sz="2000" baseline="-25000" dirty="0">
                <a:latin typeface="Times New Roman" panose="02020603050405020304" pitchFamily="18" charset="0"/>
                <a:cs typeface="Times New Roman" panose="02020603050405020304" pitchFamily="18" charset="0"/>
              </a:rPr>
              <a:t>6</a:t>
            </a:r>
            <a:r>
              <a:rPr lang="en-US" sz="2000" dirty="0">
                <a:latin typeface="Times New Roman" panose="02020603050405020304" pitchFamily="18" charset="0"/>
                <a:cs typeface="Times New Roman" panose="02020603050405020304" pitchFamily="18" charset="0"/>
              </a:rPr>
              <a:t>H</a:t>
            </a:r>
            <a:r>
              <a:rPr lang="en-US" sz="2000" baseline="-25000" dirty="0">
                <a:latin typeface="Times New Roman" panose="02020603050405020304" pitchFamily="18" charset="0"/>
                <a:cs typeface="Times New Roman" panose="02020603050405020304" pitchFamily="18" charset="0"/>
              </a:rPr>
              <a:t>5</a:t>
            </a:r>
            <a:r>
              <a:rPr lang="en-US" sz="2000" dirty="0">
                <a:latin typeface="Times New Roman" panose="02020603050405020304" pitchFamily="18" charset="0"/>
                <a:cs typeface="Times New Roman" panose="02020603050405020304" pitchFamily="18" charset="0"/>
              </a:rPr>
              <a:t>O</a:t>
            </a:r>
            <a:r>
              <a:rPr lang="en-US" sz="2000" baseline="-25000" dirty="0">
                <a:latin typeface="Times New Roman" panose="02020603050405020304" pitchFamily="18" charset="0"/>
                <a:cs typeface="Times New Roman" panose="02020603050405020304" pitchFamily="18" charset="0"/>
              </a:rPr>
              <a:t>7</a:t>
            </a:r>
            <a:r>
              <a:rPr lang="en-US" sz="2000" baseline="30000" dirty="0">
                <a:latin typeface="Times New Roman" panose="02020603050405020304" pitchFamily="18" charset="0"/>
                <a:cs typeface="Times New Roman" panose="02020603050405020304" pitchFamily="18" charset="0"/>
              </a:rPr>
              <a:t>3−</a:t>
            </a:r>
            <a:r>
              <a:rPr lang="en-US" sz="2000" baseline="-25000" dirty="0">
                <a:latin typeface="Times New Roman" panose="02020603050405020304" pitchFamily="18" charset="0"/>
                <a:cs typeface="Times New Roman" panose="02020603050405020304" pitchFamily="18" charset="0"/>
              </a:rPr>
              <a:t>(</a:t>
            </a:r>
            <a:r>
              <a:rPr lang="en-US" sz="2000" baseline="-25000" dirty="0" err="1">
                <a:latin typeface="Times New Roman" panose="02020603050405020304" pitchFamily="18" charset="0"/>
                <a:cs typeface="Times New Roman" panose="02020603050405020304" pitchFamily="18" charset="0"/>
              </a:rPr>
              <a:t>aq</a:t>
            </a:r>
            <a:r>
              <a:rPr lang="en-US" sz="2000" baseline="-25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+ 3H</a:t>
            </a:r>
            <a:r>
              <a:rPr lang="en-US" sz="2000" baseline="-25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O</a:t>
            </a:r>
            <a:r>
              <a:rPr lang="en-US" sz="2000" baseline="-25000" dirty="0">
                <a:latin typeface="Times New Roman" panose="02020603050405020304" pitchFamily="18" charset="0"/>
                <a:cs typeface="Times New Roman" panose="02020603050405020304" pitchFamily="18" charset="0"/>
              </a:rPr>
              <a:t>(l)    </a:t>
            </a:r>
            <a:endParaRPr lang="tr-TR" sz="2000" baseline="-25000" dirty="0" smtClean="0">
              <a:latin typeface="Times New Roman" panose="02020603050405020304" pitchFamily="18" charset="0"/>
              <a:cs typeface="Times New Roman" panose="02020603050405020304" pitchFamily="18" charset="0"/>
            </a:endParaRPr>
          </a:p>
          <a:p>
            <a:pPr marL="0" indent="0" algn="just">
              <a:buNone/>
            </a:pPr>
            <a:r>
              <a:rPr lang="en-US" sz="2000" baseline="-25000" dirty="0" smtClean="0">
                <a:latin typeface="Times New Roman" panose="02020603050405020304" pitchFamily="18" charset="0"/>
                <a:cs typeface="Times New Roman" panose="02020603050405020304" pitchFamily="18" charset="0"/>
              </a:rPr>
              <a:t>       </a:t>
            </a:r>
            <a:endParaRPr lang="tr-TR" sz="2000" baseline="-25000" dirty="0">
              <a:latin typeface="Times New Roman" panose="02020603050405020304" pitchFamily="18" charset="0"/>
              <a:cs typeface="Times New Roman" panose="02020603050405020304" pitchFamily="18" charset="0"/>
            </a:endParaRPr>
          </a:p>
          <a:p>
            <a:pPr marL="0" indent="0">
              <a:buNone/>
            </a:pPr>
            <a:r>
              <a:rPr lang="en-US" sz="1800" dirty="0">
                <a:latin typeface="Times New Roman" panose="02020603050405020304" pitchFamily="18" charset="0"/>
                <a:cs typeface="Times New Roman" panose="02020603050405020304" pitchFamily="18" charset="0"/>
              </a:rPr>
              <a:t>The dissolution of Fe complexes in oxalic acid can be express by (Lee et al, 2007; </a:t>
            </a:r>
            <a:r>
              <a:rPr lang="en-US" sz="1800" dirty="0" err="1">
                <a:latin typeface="Times New Roman" panose="02020603050405020304" pitchFamily="18" charset="0"/>
                <a:cs typeface="Times New Roman" panose="02020603050405020304" pitchFamily="18" charset="0"/>
              </a:rPr>
              <a:t>Weast</a:t>
            </a:r>
            <a:r>
              <a:rPr lang="en-US" sz="1800" dirty="0">
                <a:latin typeface="Times New Roman" panose="02020603050405020304" pitchFamily="18" charset="0"/>
                <a:cs typeface="Times New Roman" panose="02020603050405020304" pitchFamily="18" charset="0"/>
              </a:rPr>
              <a:t>, 1976 and Ferreira Jr et al, 2018</a:t>
            </a:r>
            <a:r>
              <a:rPr lang="en-US" sz="1800" dirty="0" smtClean="0">
                <a:latin typeface="Times New Roman" panose="02020603050405020304" pitchFamily="18" charset="0"/>
                <a:cs typeface="Times New Roman" panose="02020603050405020304" pitchFamily="18" charset="0"/>
              </a:rPr>
              <a:t>):</a:t>
            </a:r>
            <a:endParaRPr lang="tr-TR" sz="1800" dirty="0">
              <a:latin typeface="Times New Roman" panose="02020603050405020304" pitchFamily="18" charset="0"/>
              <a:cs typeface="Times New Roman" panose="02020603050405020304" pitchFamily="18" charset="0"/>
            </a:endParaRPr>
          </a:p>
          <a:p>
            <a:pPr marL="0" indent="0">
              <a:buNone/>
            </a:pPr>
            <a:r>
              <a:rPr lang="en-US" sz="2000" dirty="0">
                <a:latin typeface="Times New Roman" panose="02020603050405020304" pitchFamily="18" charset="0"/>
                <a:cs typeface="Times New Roman" panose="02020603050405020304" pitchFamily="18" charset="0"/>
              </a:rPr>
              <a:t>H</a:t>
            </a:r>
            <a:r>
              <a:rPr lang="en-US" sz="2000" baseline="-25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C</a:t>
            </a:r>
            <a:r>
              <a:rPr lang="en-US" sz="2000" baseline="-25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O</a:t>
            </a:r>
            <a:r>
              <a:rPr lang="en-US" sz="2000" baseline="-25000" dirty="0">
                <a:latin typeface="Times New Roman" panose="02020603050405020304" pitchFamily="18" charset="0"/>
                <a:cs typeface="Times New Roman" panose="02020603050405020304" pitchFamily="18" charset="0"/>
              </a:rPr>
              <a:t>4 </a:t>
            </a:r>
            <a:r>
              <a:rPr lang="en-US" sz="2000" dirty="0">
                <a:latin typeface="Times New Roman" panose="02020603050405020304" pitchFamily="18" charset="0"/>
                <a:cs typeface="Times New Roman" panose="02020603050405020304" pitchFamily="18" charset="0"/>
              </a:rPr>
              <a:t>→ H</a:t>
            </a:r>
            <a:r>
              <a:rPr lang="en-US" sz="2000" baseline="30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 HC</a:t>
            </a:r>
            <a:r>
              <a:rPr lang="en-US" sz="2000" baseline="-25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O</a:t>
            </a:r>
            <a:r>
              <a:rPr lang="en-US" sz="2000" baseline="-25000" dirty="0">
                <a:latin typeface="Times New Roman" panose="02020603050405020304" pitchFamily="18" charset="0"/>
                <a:cs typeface="Times New Roman" panose="02020603050405020304" pitchFamily="18" charset="0"/>
              </a:rPr>
              <a:t>4</a:t>
            </a:r>
            <a:r>
              <a:rPr lang="en-US" sz="2000" baseline="30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2H</a:t>
            </a:r>
            <a:r>
              <a:rPr lang="en-US" sz="2000" baseline="30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 C</a:t>
            </a:r>
            <a:r>
              <a:rPr lang="en-US" sz="2000" baseline="-25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O</a:t>
            </a:r>
            <a:r>
              <a:rPr lang="en-US" sz="2000" baseline="-25000" dirty="0">
                <a:latin typeface="Times New Roman" panose="02020603050405020304" pitchFamily="18" charset="0"/>
                <a:cs typeface="Times New Roman" panose="02020603050405020304" pitchFamily="18" charset="0"/>
              </a:rPr>
              <a:t>4</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a:t>
            </a:r>
            <a:endParaRPr lang="tr-TR" sz="2000" dirty="0">
              <a:latin typeface="Times New Roman" panose="02020603050405020304" pitchFamily="18" charset="0"/>
              <a:cs typeface="Times New Roman" panose="02020603050405020304" pitchFamily="18" charset="0"/>
            </a:endParaRPr>
          </a:p>
          <a:p>
            <a:pPr marL="0" indent="0">
              <a:buNone/>
            </a:pPr>
            <a:r>
              <a:rPr lang="en-US" sz="2000" dirty="0">
                <a:latin typeface="Times New Roman" panose="02020603050405020304" pitchFamily="18" charset="0"/>
                <a:cs typeface="Times New Roman" panose="02020603050405020304" pitchFamily="18" charset="0"/>
              </a:rPr>
              <a:t>Fe</a:t>
            </a:r>
            <a:r>
              <a:rPr lang="en-US" sz="2000" baseline="30000" dirty="0">
                <a:latin typeface="Times New Roman" panose="02020603050405020304" pitchFamily="18" charset="0"/>
                <a:cs typeface="Times New Roman" panose="02020603050405020304" pitchFamily="18" charset="0"/>
              </a:rPr>
              <a:t>2+ </a:t>
            </a:r>
            <a:r>
              <a:rPr lang="en-US" sz="2000" dirty="0">
                <a:latin typeface="Times New Roman" panose="02020603050405020304" pitchFamily="18" charset="0"/>
                <a:cs typeface="Times New Roman" panose="02020603050405020304" pitchFamily="18" charset="0"/>
              </a:rPr>
              <a:t>+ C</a:t>
            </a:r>
            <a:r>
              <a:rPr lang="en-US" sz="2000" baseline="-25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O</a:t>
            </a:r>
            <a:r>
              <a:rPr lang="en-US" sz="2000" baseline="-25000" dirty="0">
                <a:latin typeface="Times New Roman" panose="02020603050405020304" pitchFamily="18" charset="0"/>
                <a:cs typeface="Times New Roman" panose="02020603050405020304" pitchFamily="18" charset="0"/>
              </a:rPr>
              <a:t>4</a:t>
            </a:r>
            <a:r>
              <a:rPr lang="en-US" sz="2000" baseline="30000" dirty="0">
                <a:latin typeface="Times New Roman" panose="02020603050405020304" pitchFamily="18" charset="0"/>
                <a:cs typeface="Times New Roman" panose="02020603050405020304" pitchFamily="18" charset="0"/>
              </a:rPr>
              <a:t>2− </a:t>
            </a:r>
            <a:r>
              <a:rPr lang="en-US" sz="2000" dirty="0">
                <a:latin typeface="Times New Roman" panose="02020603050405020304" pitchFamily="18" charset="0"/>
                <a:cs typeface="Times New Roman" panose="02020603050405020304" pitchFamily="18" charset="0"/>
              </a:rPr>
              <a:t>+ 2H</a:t>
            </a:r>
            <a:r>
              <a:rPr lang="en-US" sz="2000" baseline="-25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O → FeC</a:t>
            </a:r>
            <a:r>
              <a:rPr lang="en-US" sz="2000" baseline="-25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O</a:t>
            </a:r>
            <a:r>
              <a:rPr lang="en-US" sz="2000" baseline="-25000" dirty="0">
                <a:latin typeface="Times New Roman" panose="02020603050405020304" pitchFamily="18" charset="0"/>
                <a:cs typeface="Times New Roman" panose="02020603050405020304" pitchFamily="18" charset="0"/>
              </a:rPr>
              <a:t>4</a:t>
            </a:r>
            <a:r>
              <a:rPr lang="en-US" sz="2000" dirty="0">
                <a:latin typeface="Times New Roman" panose="02020603050405020304" pitchFamily="18" charset="0"/>
                <a:cs typeface="Times New Roman" panose="02020603050405020304" pitchFamily="18" charset="0"/>
              </a:rPr>
              <a:t>∙2H</a:t>
            </a:r>
            <a:r>
              <a:rPr lang="en-US" sz="2000" baseline="-25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O                                                                                                  </a:t>
            </a:r>
            <a:endParaRPr lang="tr-TR" sz="2000" dirty="0">
              <a:latin typeface="Times New Roman" panose="02020603050405020304" pitchFamily="18" charset="0"/>
              <a:cs typeface="Times New Roman" panose="02020603050405020304" pitchFamily="18" charset="0"/>
            </a:endParaRPr>
          </a:p>
          <a:p>
            <a:pPr marL="0" indent="0">
              <a:buNone/>
            </a:pPr>
            <a:r>
              <a:rPr lang="en-US" sz="2000" dirty="0">
                <a:latin typeface="Times New Roman" panose="02020603050405020304" pitchFamily="18" charset="0"/>
                <a:cs typeface="Times New Roman" panose="02020603050405020304" pitchFamily="18" charset="0"/>
              </a:rPr>
              <a:t>Fe</a:t>
            </a:r>
            <a:r>
              <a:rPr lang="en-US" sz="2000" baseline="-25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O</a:t>
            </a:r>
            <a:r>
              <a:rPr lang="en-US" sz="2000" baseline="-25000" dirty="0">
                <a:latin typeface="Times New Roman" panose="02020603050405020304" pitchFamily="18" charset="0"/>
                <a:cs typeface="Times New Roman" panose="02020603050405020304" pitchFamily="18" charset="0"/>
              </a:rPr>
              <a:t>3 </a:t>
            </a:r>
            <a:r>
              <a:rPr lang="en-US" sz="2000" dirty="0">
                <a:latin typeface="Times New Roman" panose="02020603050405020304" pitchFamily="18" charset="0"/>
                <a:cs typeface="Times New Roman" panose="02020603050405020304" pitchFamily="18" charset="0"/>
              </a:rPr>
              <a:t>+ 2HC</a:t>
            </a:r>
            <a:r>
              <a:rPr lang="en-US" sz="2000" baseline="-25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O</a:t>
            </a:r>
            <a:r>
              <a:rPr lang="en-US" sz="2000" baseline="-25000" dirty="0">
                <a:latin typeface="Times New Roman" panose="02020603050405020304" pitchFamily="18" charset="0"/>
                <a:cs typeface="Times New Roman" panose="02020603050405020304" pitchFamily="18" charset="0"/>
              </a:rPr>
              <a:t>4</a:t>
            </a:r>
            <a:r>
              <a:rPr lang="en-US" sz="2000" baseline="30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+ 4H</a:t>
            </a:r>
            <a:r>
              <a:rPr lang="en-US" sz="2000" baseline="30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2Fe (C</a:t>
            </a:r>
            <a:r>
              <a:rPr lang="en-US" sz="2000" baseline="-25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O</a:t>
            </a:r>
            <a:r>
              <a:rPr lang="en-US" sz="2000" baseline="-25000" dirty="0">
                <a:latin typeface="Times New Roman" panose="02020603050405020304" pitchFamily="18" charset="0"/>
                <a:cs typeface="Times New Roman" panose="02020603050405020304" pitchFamily="18" charset="0"/>
              </a:rPr>
              <a:t>4</a:t>
            </a:r>
            <a:r>
              <a:rPr lang="en-US" sz="2000" dirty="0">
                <a:latin typeface="Times New Roman" panose="02020603050405020304" pitchFamily="18" charset="0"/>
                <a:cs typeface="Times New Roman" panose="02020603050405020304" pitchFamily="18" charset="0"/>
              </a:rPr>
              <a:t>)</a:t>
            </a:r>
            <a:r>
              <a:rPr lang="en-US" sz="2000" baseline="30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+ 3H</a:t>
            </a:r>
            <a:r>
              <a:rPr lang="en-US" sz="2000" baseline="-25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O                                                                                     </a:t>
            </a:r>
            <a:endParaRPr lang="tr-TR" sz="2000" dirty="0">
              <a:latin typeface="Times New Roman" panose="02020603050405020304" pitchFamily="18" charset="0"/>
              <a:cs typeface="Times New Roman" panose="02020603050405020304" pitchFamily="18" charset="0"/>
            </a:endParaRPr>
          </a:p>
          <a:p>
            <a:endParaRPr lang="tr-TR"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332429455"/>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tr-TR" sz="2800" dirty="0">
                <a:latin typeface="Times New Roman" panose="02020603050405020304" pitchFamily="18" charset="0"/>
                <a:cs typeface="Times New Roman" panose="02020603050405020304" pitchFamily="18" charset="0"/>
              </a:rPr>
              <a:t>EFFECT OF CITRIC </a:t>
            </a:r>
            <a:r>
              <a:rPr lang="tr-TR" sz="2800" dirty="0" smtClean="0">
                <a:latin typeface="Times New Roman" panose="02020603050405020304" pitchFamily="18" charset="0"/>
                <a:cs typeface="Times New Roman" panose="02020603050405020304" pitchFamily="18" charset="0"/>
              </a:rPr>
              <a:t>ACID </a:t>
            </a:r>
            <a:r>
              <a:rPr lang="tr-TR" sz="2800" dirty="0">
                <a:latin typeface="Times New Roman" panose="02020603050405020304" pitchFamily="18" charset="0"/>
                <a:cs typeface="Times New Roman" panose="02020603050405020304" pitchFamily="18" charset="0"/>
              </a:rPr>
              <a:t>ON DISSOLUTION</a:t>
            </a:r>
            <a:endParaRPr lang="tr-TR" sz="2800" dirty="0"/>
          </a:p>
        </p:txBody>
      </p:sp>
      <p:sp>
        <p:nvSpPr>
          <p:cNvPr id="3" name="İçerik Yer Tutucusu 2"/>
          <p:cNvSpPr>
            <a:spLocks noGrp="1"/>
          </p:cNvSpPr>
          <p:nvPr>
            <p:ph sz="half" idx="1"/>
          </p:nvPr>
        </p:nvSpPr>
        <p:spPr>
          <a:xfrm>
            <a:off x="838200" y="1567543"/>
            <a:ext cx="5181600" cy="4609420"/>
          </a:xfrm>
        </p:spPr>
        <p:txBody>
          <a:bodyPr>
            <a:normAutofit fontScale="85000" lnSpcReduction="10000"/>
          </a:bodyPr>
          <a:lstStyle/>
          <a:p>
            <a:pPr marL="0" indent="0" algn="just">
              <a:buNone/>
            </a:pPr>
            <a:r>
              <a:rPr lang="en-US" dirty="0">
                <a:latin typeface="Times New Roman" panose="02020603050405020304" pitchFamily="18" charset="0"/>
                <a:cs typeface="Times New Roman" panose="02020603050405020304" pitchFamily="18" charset="0"/>
              </a:rPr>
              <a:t>Figure </a:t>
            </a:r>
            <a:r>
              <a:rPr lang="tr-TR" dirty="0" smtClean="0">
                <a:latin typeface="Times New Roman" panose="02020603050405020304" pitchFamily="18" charset="0"/>
                <a:cs typeface="Times New Roman" panose="02020603050405020304" pitchFamily="18" charset="0"/>
              </a:rPr>
              <a:t>4</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shows the effects of citric acid on dissolution of Zn, </a:t>
            </a:r>
            <a:r>
              <a:rPr lang="en-US" dirty="0" err="1">
                <a:latin typeface="Times New Roman" panose="02020603050405020304" pitchFamily="18" charset="0"/>
                <a:cs typeface="Times New Roman" panose="02020603050405020304" pitchFamily="18" charset="0"/>
              </a:rPr>
              <a:t>Pb</a:t>
            </a:r>
            <a:r>
              <a:rPr lang="en-US" dirty="0">
                <a:latin typeface="Times New Roman" panose="02020603050405020304" pitchFamily="18" charset="0"/>
                <a:cs typeface="Times New Roman" panose="02020603050405020304" pitchFamily="18" charset="0"/>
              </a:rPr>
              <a:t>, Fe and As from the flotation tailing at 60°C. Zn dissolution sharply increased with increasing leaching time within 30 min. and then gradually increased with increasing leaching time up to 120 min. Maximum 84.4% Zn was extracted into the leach solution from the flotation tailing by using 1.0 M citric acid within 120 min. leaching time at 60°C leaching temperature, while 14.7% As, 12.8% Fe and 10.9%Pb were co-dissolved. Metal extraction order changed as Zn&gt;As&gt;Fe&gt;</a:t>
            </a:r>
            <a:r>
              <a:rPr lang="en-US" dirty="0" err="1">
                <a:latin typeface="Times New Roman" panose="02020603050405020304" pitchFamily="18" charset="0"/>
                <a:cs typeface="Times New Roman" panose="02020603050405020304" pitchFamily="18" charset="0"/>
              </a:rPr>
              <a:t>Pb</a:t>
            </a:r>
            <a:r>
              <a:rPr lang="en-US" dirty="0">
                <a:latin typeface="Times New Roman" panose="02020603050405020304" pitchFamily="18" charset="0"/>
                <a:cs typeface="Times New Roman" panose="02020603050405020304" pitchFamily="18" charset="0"/>
              </a:rPr>
              <a:t> under these conditions.</a:t>
            </a:r>
            <a:endParaRPr lang="tr-TR" dirty="0">
              <a:latin typeface="Times New Roman" panose="02020603050405020304" pitchFamily="18" charset="0"/>
              <a:cs typeface="Times New Roman" panose="02020603050405020304" pitchFamily="18" charset="0"/>
            </a:endParaRPr>
          </a:p>
        </p:txBody>
      </p:sp>
      <p:graphicFrame>
        <p:nvGraphicFramePr>
          <p:cNvPr id="5" name="İçerik Yer Tutucusu 4"/>
          <p:cNvGraphicFramePr>
            <a:graphicFrameLocks noGrp="1"/>
          </p:cNvGraphicFramePr>
          <p:nvPr>
            <p:ph sz="half" idx="2"/>
            <p:extLst>
              <p:ext uri="{D42A27DB-BD31-4B8C-83A1-F6EECF244321}">
                <p14:modId xmlns:p14="http://schemas.microsoft.com/office/powerpoint/2010/main" xmlns="" val="1852322533"/>
              </p:ext>
            </p:extLst>
          </p:nvPr>
        </p:nvGraphicFramePr>
        <p:xfrm>
          <a:off x="6172200" y="1567543"/>
          <a:ext cx="5181600" cy="4271554"/>
        </p:xfrm>
        <a:graphic>
          <a:graphicData uri="http://schemas.openxmlformats.org/drawingml/2006/chart">
            <c:chart xmlns:c="http://schemas.openxmlformats.org/drawingml/2006/chart" xmlns:r="http://schemas.openxmlformats.org/officeDocument/2006/relationships" r:id="rId2"/>
          </a:graphicData>
        </a:graphic>
      </p:graphicFrame>
      <p:sp>
        <p:nvSpPr>
          <p:cNvPr id="7" name="Dikdörtgen 6"/>
          <p:cNvSpPr/>
          <p:nvPr/>
        </p:nvSpPr>
        <p:spPr>
          <a:xfrm>
            <a:off x="5734594" y="5876577"/>
            <a:ext cx="6381206" cy="981423"/>
          </a:xfrm>
          <a:prstGeom prst="rect">
            <a:avLst/>
          </a:prstGeom>
        </p:spPr>
        <p:txBody>
          <a:bodyPr wrap="square">
            <a:spAutoFit/>
          </a:bodyPr>
          <a:lstStyle/>
          <a:p>
            <a:pPr algn="ctr">
              <a:lnSpc>
                <a:spcPct val="107000"/>
              </a:lnSpc>
              <a:spcAft>
                <a:spcPts val="0"/>
              </a:spcAft>
            </a:pPr>
            <a:r>
              <a:rPr lang="en-US" dirty="0">
                <a:latin typeface="Times New Roman" panose="02020603050405020304" pitchFamily="18" charset="0"/>
                <a:ea typeface="Calibri" panose="020F0502020204030204" pitchFamily="34" charset="0"/>
                <a:cs typeface="Times New Roman" panose="02020603050405020304" pitchFamily="18" charset="0"/>
              </a:rPr>
              <a:t>Figure </a:t>
            </a:r>
            <a:r>
              <a:rPr lang="tr-TR" dirty="0">
                <a:latin typeface="Times New Roman" panose="02020603050405020304" pitchFamily="18" charset="0"/>
                <a:ea typeface="Calibri" panose="020F0502020204030204" pitchFamily="34" charset="0"/>
                <a:cs typeface="Times New Roman" panose="02020603050405020304" pitchFamily="18" charset="0"/>
              </a:rPr>
              <a:t>4</a:t>
            </a:r>
            <a:r>
              <a:rPr lang="en-US" dirty="0">
                <a:latin typeface="Times New Roman" panose="02020603050405020304" pitchFamily="18" charset="0"/>
                <a:ea typeface="Calibri" panose="020F0502020204030204" pitchFamily="34" charset="0"/>
                <a:cs typeface="Times New Roman" panose="02020603050405020304" pitchFamily="18" charset="0"/>
              </a:rPr>
              <a:t>. Effect of citric acid and leaching time on metal dissolutions (Conditions: citric acid concentration: 1 M, temperature: 60°C, S/L ratio:1/10).</a:t>
            </a:r>
            <a:endParaRPr lang="tr-TR"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296974377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tr-TR" sz="2800" dirty="0">
                <a:latin typeface="Times New Roman" panose="02020603050405020304" pitchFamily="18" charset="0"/>
                <a:cs typeface="Times New Roman" panose="02020603050405020304" pitchFamily="18" charset="0"/>
              </a:rPr>
              <a:t>EFFECT OF </a:t>
            </a:r>
            <a:r>
              <a:rPr lang="tr-TR" sz="2800" dirty="0" smtClean="0">
                <a:latin typeface="Times New Roman" panose="02020603050405020304" pitchFamily="18" charset="0"/>
                <a:cs typeface="Times New Roman" panose="02020603050405020304" pitchFamily="18" charset="0"/>
              </a:rPr>
              <a:t>OXALIC </a:t>
            </a:r>
            <a:r>
              <a:rPr lang="tr-TR" sz="2800" dirty="0">
                <a:latin typeface="Times New Roman" panose="02020603050405020304" pitchFamily="18" charset="0"/>
                <a:cs typeface="Times New Roman" panose="02020603050405020304" pitchFamily="18" charset="0"/>
              </a:rPr>
              <a:t>ACID ON DISSOLUTION</a:t>
            </a:r>
            <a:endParaRPr lang="tr-TR" sz="2800" dirty="0"/>
          </a:p>
        </p:txBody>
      </p:sp>
      <p:sp>
        <p:nvSpPr>
          <p:cNvPr id="3" name="İçerik Yer Tutucusu 2"/>
          <p:cNvSpPr>
            <a:spLocks noGrp="1"/>
          </p:cNvSpPr>
          <p:nvPr>
            <p:ph sz="half" idx="1"/>
          </p:nvPr>
        </p:nvSpPr>
        <p:spPr>
          <a:xfrm>
            <a:off x="838200" y="1502229"/>
            <a:ext cx="5181600" cy="4674734"/>
          </a:xfrm>
        </p:spPr>
        <p:txBody>
          <a:bodyPr>
            <a:noAutofit/>
          </a:bodyPr>
          <a:lstStyle/>
          <a:p>
            <a:pPr marL="0" indent="0" algn="just">
              <a:buNone/>
            </a:pPr>
            <a:r>
              <a:rPr lang="en-US" sz="2400" dirty="0">
                <a:latin typeface="Times New Roman" panose="02020603050405020304" pitchFamily="18" charset="0"/>
                <a:cs typeface="Times New Roman" panose="02020603050405020304" pitchFamily="18" charset="0"/>
              </a:rPr>
              <a:t>In the case of 1.0 M oxalic acid concentration, Fe and As dissolution rates sharply increased again within 30 min. leaching time at 60°C leaching temperature and then slightly increased with increasing leaching time up to 180 min., whereas the Zn and </a:t>
            </a:r>
            <a:r>
              <a:rPr lang="en-US" sz="2400" dirty="0" err="1">
                <a:latin typeface="Times New Roman" panose="02020603050405020304" pitchFamily="18" charset="0"/>
                <a:cs typeface="Times New Roman" panose="02020603050405020304" pitchFamily="18" charset="0"/>
              </a:rPr>
              <a:t>Pb</a:t>
            </a:r>
            <a:r>
              <a:rPr lang="en-US" sz="2400" dirty="0">
                <a:latin typeface="Times New Roman" panose="02020603050405020304" pitchFamily="18" charset="0"/>
                <a:cs typeface="Times New Roman" panose="02020603050405020304" pitchFamily="18" charset="0"/>
              </a:rPr>
              <a:t> dissolution rates were remained relatively constant at 5% range (Fig. </a:t>
            </a:r>
            <a:r>
              <a:rPr lang="tr-TR" sz="2400" dirty="0" smtClean="0">
                <a:latin typeface="Times New Roman" panose="02020603050405020304" pitchFamily="18" charset="0"/>
                <a:cs typeface="Times New Roman" panose="02020603050405020304" pitchFamily="18" charset="0"/>
              </a:rPr>
              <a:t>5</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Maximum 95.5% Fe and 68.8% As were taken into the leach solution along with less than 5% of Zn and </a:t>
            </a:r>
            <a:r>
              <a:rPr lang="en-US" sz="2400" dirty="0" err="1">
                <a:latin typeface="Times New Roman" panose="02020603050405020304" pitchFamily="18" charset="0"/>
                <a:cs typeface="Times New Roman" panose="02020603050405020304" pitchFamily="18" charset="0"/>
              </a:rPr>
              <a:t>Pb</a:t>
            </a:r>
            <a:r>
              <a:rPr lang="en-US" sz="2400" dirty="0">
                <a:latin typeface="Times New Roman" panose="02020603050405020304" pitchFamily="18" charset="0"/>
                <a:cs typeface="Times New Roman" panose="02020603050405020304" pitchFamily="18" charset="0"/>
              </a:rPr>
              <a:t> after 3h leaching time at 60°C. </a:t>
            </a:r>
            <a:endParaRPr lang="tr-TR" sz="2400" dirty="0">
              <a:latin typeface="Times New Roman" panose="02020603050405020304" pitchFamily="18" charset="0"/>
              <a:cs typeface="Times New Roman" panose="02020603050405020304" pitchFamily="18" charset="0"/>
            </a:endParaRPr>
          </a:p>
        </p:txBody>
      </p:sp>
      <p:graphicFrame>
        <p:nvGraphicFramePr>
          <p:cNvPr id="5" name="İçerik Yer Tutucusu 12"/>
          <p:cNvGraphicFramePr>
            <a:graphicFrameLocks noGrp="1"/>
          </p:cNvGraphicFramePr>
          <p:nvPr>
            <p:ph sz="half" idx="2"/>
            <p:extLst>
              <p:ext uri="{D42A27DB-BD31-4B8C-83A1-F6EECF244321}">
                <p14:modId xmlns:p14="http://schemas.microsoft.com/office/powerpoint/2010/main" xmlns="" val="1154292576"/>
              </p:ext>
            </p:extLst>
          </p:nvPr>
        </p:nvGraphicFramePr>
        <p:xfrm>
          <a:off x="6172200" y="1502229"/>
          <a:ext cx="5181600" cy="4193177"/>
        </p:xfrm>
        <a:graphic>
          <a:graphicData uri="http://schemas.openxmlformats.org/drawingml/2006/chart">
            <c:chart xmlns:c="http://schemas.openxmlformats.org/drawingml/2006/chart" xmlns:r="http://schemas.openxmlformats.org/officeDocument/2006/relationships" r:id="rId2"/>
          </a:graphicData>
        </a:graphic>
      </p:graphicFrame>
      <p:sp>
        <p:nvSpPr>
          <p:cNvPr id="6" name="Dikdörtgen 5"/>
          <p:cNvSpPr/>
          <p:nvPr/>
        </p:nvSpPr>
        <p:spPr>
          <a:xfrm>
            <a:off x="5812971" y="5695406"/>
            <a:ext cx="5956662" cy="981423"/>
          </a:xfrm>
          <a:prstGeom prst="rect">
            <a:avLst/>
          </a:prstGeom>
        </p:spPr>
        <p:txBody>
          <a:bodyPr wrap="square">
            <a:spAutoFit/>
          </a:bodyPr>
          <a:lstStyle/>
          <a:p>
            <a:pPr algn="ctr">
              <a:lnSpc>
                <a:spcPct val="107000"/>
              </a:lnSpc>
              <a:spcAft>
                <a:spcPts val="0"/>
              </a:spcAft>
            </a:pPr>
            <a:r>
              <a:rPr lang="en-US" dirty="0">
                <a:latin typeface="Times New Roman" panose="02020603050405020304" pitchFamily="18" charset="0"/>
                <a:ea typeface="Calibri" panose="020F0502020204030204" pitchFamily="34" charset="0"/>
                <a:cs typeface="Times New Roman" panose="02020603050405020304" pitchFamily="18" charset="0"/>
              </a:rPr>
              <a:t>Figure </a:t>
            </a:r>
            <a:r>
              <a:rPr lang="tr-TR" dirty="0">
                <a:latin typeface="Times New Roman" panose="02020603050405020304" pitchFamily="18" charset="0"/>
                <a:ea typeface="Calibri" panose="020F0502020204030204" pitchFamily="34" charset="0"/>
                <a:cs typeface="Times New Roman" panose="02020603050405020304" pitchFamily="18" charset="0"/>
              </a:rPr>
              <a:t>5</a:t>
            </a:r>
            <a:r>
              <a:rPr lang="en-US" dirty="0">
                <a:latin typeface="Times New Roman" panose="02020603050405020304" pitchFamily="18" charset="0"/>
                <a:ea typeface="Calibri" panose="020F0502020204030204" pitchFamily="34" charset="0"/>
                <a:cs typeface="Times New Roman" panose="02020603050405020304" pitchFamily="18" charset="0"/>
              </a:rPr>
              <a:t>. Effect of oxalic acid and leaching time on metal dissolutions (Conditions: oxalic acid concentration: 1 M, temperature: 60°C, S/L ratio: 1/10).</a:t>
            </a:r>
            <a:endParaRPr lang="tr-TR"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20826900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316</TotalTime>
  <Words>1662</Words>
  <Application>Microsoft Office PowerPoint</Application>
  <PresentationFormat>Özel</PresentationFormat>
  <Paragraphs>142</Paragraphs>
  <Slides>16</Slides>
  <Notes>0</Notes>
  <HiddenSlides>0</HiddenSlides>
  <MMClips>0</MMClips>
  <ScaleCrop>false</ScaleCrop>
  <HeadingPairs>
    <vt:vector size="4" baseType="variant">
      <vt:variant>
        <vt:lpstr>Tema</vt:lpstr>
      </vt:variant>
      <vt:variant>
        <vt:i4>1</vt:i4>
      </vt:variant>
      <vt:variant>
        <vt:lpstr>Slayt Başlıkları</vt:lpstr>
      </vt:variant>
      <vt:variant>
        <vt:i4>16</vt:i4>
      </vt:variant>
    </vt:vector>
  </HeadingPairs>
  <TitlesOfParts>
    <vt:vector size="17" baseType="lpstr">
      <vt:lpstr>Office Teması</vt:lpstr>
      <vt:lpstr>LEACHING OF YAHYALI NON-SULPHIDE Pb-Zn FLOTATION TAILING USING ORGANIC ACIDS  </vt:lpstr>
      <vt:lpstr>THE MAIN OBJECTIVE OF THIS STDUY    </vt:lpstr>
      <vt:lpstr>MATERIAL  </vt:lpstr>
      <vt:lpstr>METHOD  </vt:lpstr>
      <vt:lpstr>RESULTS AND DISCUSSION  </vt:lpstr>
      <vt:lpstr>Slayt 6</vt:lpstr>
      <vt:lpstr>EFFECT OF CITRIC AND OXALIC ACID ON DISSOLUTION</vt:lpstr>
      <vt:lpstr>EFFECT OF CITRIC ACID ON DISSOLUTION</vt:lpstr>
      <vt:lpstr>EFFECT OF OXALIC ACID ON DISSOLUTION</vt:lpstr>
      <vt:lpstr>EFFECT OF CITRIC AND OXALIC ACID ON DISSOLUTION</vt:lpstr>
      <vt:lpstr>EFFECT OF CITRIC ACID CONCENTRATION ON METAL DISSOLUTION </vt:lpstr>
      <vt:lpstr>EFFECT OF CITRIC ACID CONCENTRATION ON METAL DISSOLUTION</vt:lpstr>
      <vt:lpstr>THE EFFECT OF CITRIC ACID IN THE PRESENCE OF NACl ADDITION </vt:lpstr>
      <vt:lpstr>CONCLUSIONS</vt:lpstr>
      <vt:lpstr>Slayt 15</vt:lpstr>
      <vt:lpstr>Slayt 16</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LEACHIN OG YAHYALI NON-SULPHIDE Pb-Zn FLOTATION TAILING USING ORGANIC ACIDS</dc:title>
  <dc:creator>Sait Kursunoglu</dc:creator>
  <cp:lastModifiedBy>Q</cp:lastModifiedBy>
  <cp:revision>34</cp:revision>
  <dcterms:created xsi:type="dcterms:W3CDTF">2019-04-03T09:44:06Z</dcterms:created>
  <dcterms:modified xsi:type="dcterms:W3CDTF">2019-04-19T14:09:08Z</dcterms:modified>
</cp:coreProperties>
</file>